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57" r:id="rId4"/>
    <p:sldId id="268" r:id="rId5"/>
    <p:sldId id="273" r:id="rId6"/>
    <p:sldId id="267" r:id="rId7"/>
    <p:sldId id="269" r:id="rId8"/>
    <p:sldId id="270" r:id="rId9"/>
    <p:sldId id="271" r:id="rId10"/>
    <p:sldId id="261" r:id="rId11"/>
    <p:sldId id="260" r:id="rId12"/>
    <p:sldId id="265" r:id="rId13"/>
    <p:sldId id="272" r:id="rId14"/>
    <p:sldId id="274" r:id="rId15"/>
    <p:sldId id="275" r:id="rId16"/>
    <p:sldId id="264" r:id="rId17"/>
    <p:sldId id="266" r:id="rId18"/>
    <p:sldId id="259" r:id="rId19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5" autoAdjust="0"/>
    <p:restoredTop sz="80551" autoAdjust="0"/>
  </p:normalViewPr>
  <p:slideViewPr>
    <p:cSldViewPr snapToGrid="0">
      <p:cViewPr varScale="1">
        <p:scale>
          <a:sx n="62" d="100"/>
          <a:sy n="62" d="100"/>
        </p:scale>
        <p:origin x="8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5D591C-4128-4493-A094-D7B3F68B7AAD}" type="datetimeFigureOut">
              <a:rPr lang="pl-PL" smtClean="0"/>
              <a:t>06.10.2016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5541AD-B93B-4E44-BA38-80B1A6673CF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22223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Uwaga – zakres szkoleń nie pokrywa się z zakresem egzaminów – należy porównać wymagania egzaminacyjne ze</a:t>
            </a:r>
            <a:r>
              <a:rPr lang="pl-PL" baseline="0" dirty="0"/>
              <a:t> szczegółowym opisem kursu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5541AD-B93B-4E44-BA38-80B1A6673CF0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059439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Uwaga – część egzaminów jeszcze niedostępna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5541AD-B93B-4E44-BA38-80B1A6673CF0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074547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Uwaga – dwa pierwsze egzaminy dotyczą chmury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5541AD-B93B-4E44-BA38-80B1A6673CF0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099270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Uwaga – dwa pierwsze egzaminy dotyczą chmury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5541AD-B93B-4E44-BA38-80B1A6673CF0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02184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FDDC6-A069-458D-9BE4-FA60D80BA57E}" type="datetimeFigureOut">
              <a:rPr lang="pl-PL" smtClean="0"/>
              <a:t>06.10.2016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43B1D-EFC3-4CA9-B169-8F29113DA0A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79784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FDDC6-A069-458D-9BE4-FA60D80BA57E}" type="datetimeFigureOut">
              <a:rPr lang="pl-PL" smtClean="0"/>
              <a:t>06.10.2016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43B1D-EFC3-4CA9-B169-8F29113DA0A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7853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FDDC6-A069-458D-9BE4-FA60D80BA57E}" type="datetimeFigureOut">
              <a:rPr lang="pl-PL" smtClean="0"/>
              <a:t>06.10.2016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43B1D-EFC3-4CA9-B169-8F29113DA0A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4700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FDDC6-A069-458D-9BE4-FA60D80BA57E}" type="datetimeFigureOut">
              <a:rPr lang="pl-PL" smtClean="0"/>
              <a:t>06.10.2016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43B1D-EFC3-4CA9-B169-8F29113DA0A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3694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FDDC6-A069-458D-9BE4-FA60D80BA57E}" type="datetimeFigureOut">
              <a:rPr lang="pl-PL" smtClean="0"/>
              <a:t>06.10.2016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43B1D-EFC3-4CA9-B169-8F29113DA0A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04979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FDDC6-A069-458D-9BE4-FA60D80BA57E}" type="datetimeFigureOut">
              <a:rPr lang="pl-PL" smtClean="0"/>
              <a:t>06.10.2016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43B1D-EFC3-4CA9-B169-8F29113DA0A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32700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FDDC6-A069-458D-9BE4-FA60D80BA57E}" type="datetimeFigureOut">
              <a:rPr lang="pl-PL" smtClean="0"/>
              <a:t>06.10.2016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43B1D-EFC3-4CA9-B169-8F29113DA0A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00046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FDDC6-A069-458D-9BE4-FA60D80BA57E}" type="datetimeFigureOut">
              <a:rPr lang="pl-PL" smtClean="0"/>
              <a:t>06.10.2016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43B1D-EFC3-4CA9-B169-8F29113DA0A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7031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FDDC6-A069-458D-9BE4-FA60D80BA57E}" type="datetimeFigureOut">
              <a:rPr lang="pl-PL" smtClean="0"/>
              <a:t>06.10.2016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43B1D-EFC3-4CA9-B169-8F29113DA0A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93744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FDDC6-A069-458D-9BE4-FA60D80BA57E}" type="datetimeFigureOut">
              <a:rPr lang="pl-PL" smtClean="0"/>
              <a:t>06.10.2016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43B1D-EFC3-4CA9-B169-8F29113DA0A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44932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FDDC6-A069-458D-9BE4-FA60D80BA57E}" type="datetimeFigureOut">
              <a:rPr lang="pl-PL" smtClean="0"/>
              <a:t>06.10.2016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43B1D-EFC3-4CA9-B169-8F29113DA0A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66196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3FDDC6-A069-458D-9BE4-FA60D80BA57E}" type="datetimeFigureOut">
              <a:rPr lang="pl-PL" smtClean="0"/>
              <a:t>06.10.2016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F43B1D-EFC3-4CA9-B169-8F29113DA0A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93939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bartekr.net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b.ratajczyk@gmail.com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Szkolenia i </a:t>
            </a:r>
            <a:r>
              <a:rPr lang="pl-PL"/>
              <a:t>certyfikacje </a:t>
            </a:r>
            <a:br>
              <a:rPr lang="pl-PL"/>
            </a:br>
            <a:r>
              <a:rPr lang="pl-PL"/>
              <a:t>SQL </a:t>
            </a:r>
            <a:r>
              <a:rPr lang="pl-PL" dirty="0"/>
              <a:t>Server 2016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Czyli ile się (znów) pozmieniało</a:t>
            </a:r>
          </a:p>
        </p:txBody>
      </p:sp>
    </p:spTree>
    <p:extLst>
      <p:ext uri="{BB962C8B-B14F-4D97-AF65-F5344CB8AC3E}">
        <p14:creationId xmlns:p14="http://schemas.microsoft.com/office/powerpoint/2010/main" val="2120063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 czym będzie?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l-PL" sz="3200" dirty="0"/>
              <a:t>O szkoleniach związanych z SQL Server 2012/14 i 2016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l-PL" sz="3200" dirty="0"/>
              <a:t>Jakie certyfikaty poświadczające wiedzę można zdobyć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l-PL" sz="3200" dirty="0"/>
              <a:t>Jak wygląda egzamin</a:t>
            </a:r>
          </a:p>
        </p:txBody>
      </p:sp>
    </p:spTree>
    <p:extLst>
      <p:ext uri="{BB962C8B-B14F-4D97-AF65-F5344CB8AC3E}">
        <p14:creationId xmlns:p14="http://schemas.microsoft.com/office/powerpoint/2010/main" val="16629298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6417" y="757237"/>
            <a:ext cx="4267200" cy="3645647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463825" y="757237"/>
            <a:ext cx="56719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/>
              <a:t>Bartosz Ratajczyk</a:t>
            </a:r>
          </a:p>
        </p:txBody>
      </p:sp>
      <p:sp>
        <p:nvSpPr>
          <p:cNvPr id="4" name="pole tekstowe 3"/>
          <p:cNvSpPr txBox="1"/>
          <p:nvPr/>
        </p:nvSpPr>
        <p:spPr>
          <a:xfrm>
            <a:off x="463825" y="2094560"/>
            <a:ext cx="4621265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/>
              <a:t>Konsultant SQL Server</a:t>
            </a:r>
          </a:p>
          <a:p>
            <a:endParaRPr lang="pl-PL" sz="3600" dirty="0"/>
          </a:p>
          <a:p>
            <a:r>
              <a:rPr lang="pl-PL" sz="3600" dirty="0"/>
              <a:t>Programista baz danych</a:t>
            </a:r>
          </a:p>
          <a:p>
            <a:r>
              <a:rPr lang="pl-PL" sz="3600" dirty="0"/>
              <a:t>Programista ETL</a:t>
            </a:r>
          </a:p>
          <a:p>
            <a:r>
              <a:rPr lang="pl-PL" sz="3600" dirty="0"/>
              <a:t>Administrator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463825" y="5301205"/>
            <a:ext cx="106149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/>
              <a:t>MCSE: Data Platform, MCT, MCTS SQL Server 2008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3893618" y="6045024"/>
            <a:ext cx="74899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dirty="0">
                <a:hlinkClick r:id="rId3"/>
              </a:rPr>
              <a:t>http://bartekr.net</a:t>
            </a:r>
            <a:r>
              <a:rPr lang="pl-PL" sz="3200" dirty="0"/>
              <a:t> | </a:t>
            </a:r>
            <a:r>
              <a:rPr lang="pl-PL" sz="3200" dirty="0">
                <a:hlinkClick r:id="rId4"/>
              </a:rPr>
              <a:t>b.ratajczyk@gmail.com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3726877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Gdzie tego wszystkiego szukać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l-PL" sz="3600" dirty="0"/>
              <a:t>http://microsoft.com/learning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l-PL" sz="3600" dirty="0"/>
              <a:t>http://borntolearn.mslearn.net</a:t>
            </a:r>
          </a:p>
        </p:txBody>
      </p:sp>
    </p:spTree>
    <p:extLst>
      <p:ext uri="{BB962C8B-B14F-4D97-AF65-F5344CB8AC3E}">
        <p14:creationId xmlns:p14="http://schemas.microsoft.com/office/powerpoint/2010/main" val="3580481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Ogólnie o certyfikacjach i historii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199" y="6240815"/>
            <a:ext cx="10515600" cy="303105"/>
          </a:xfrm>
        </p:spPr>
        <p:txBody>
          <a:bodyPr>
            <a:normAutofit fontScale="62500" lnSpcReduction="20000"/>
          </a:bodyPr>
          <a:lstStyle/>
          <a:p>
            <a:pPr marL="0" indent="0" algn="r">
              <a:buNone/>
            </a:pPr>
            <a:r>
              <a:rPr lang="pl-PL" dirty="0"/>
              <a:t>https://www.youtube.com/watch?v=RHDg9K8gWiQ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662" y="1690688"/>
            <a:ext cx="7716675" cy="4360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680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Egzamin podstawowy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825625"/>
            <a:ext cx="6452286" cy="4351338"/>
          </a:xfrm>
        </p:spPr>
        <p:txBody>
          <a:bodyPr/>
          <a:lstStyle/>
          <a:p>
            <a:pPr marL="0" indent="0">
              <a:buNone/>
            </a:pPr>
            <a:r>
              <a:rPr lang="pl-PL" b="1" dirty="0"/>
              <a:t>MTA – Microsoft Technology </a:t>
            </a:r>
            <a:r>
              <a:rPr lang="pl-PL" b="1" dirty="0" err="1"/>
              <a:t>Associate</a:t>
            </a:r>
            <a:endParaRPr lang="pl-PL" b="1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Nie jest wymagany do zdawania </a:t>
            </a:r>
          </a:p>
          <a:p>
            <a:pPr marL="0" indent="0">
              <a:buNone/>
            </a:pPr>
            <a:r>
              <a:rPr lang="pl-PL" dirty="0"/>
              <a:t>egzaminów wyższych poziomów</a:t>
            </a:r>
          </a:p>
          <a:p>
            <a:endParaRPr lang="pl-PL" dirty="0"/>
          </a:p>
          <a:p>
            <a:pPr marL="0" indent="0">
              <a:buNone/>
            </a:pPr>
            <a:r>
              <a:rPr lang="pl-PL" dirty="0"/>
              <a:t>Kurs: MS-40364 Database Fundamentals</a:t>
            </a:r>
          </a:p>
          <a:p>
            <a:pPr marL="0" indent="0">
              <a:buNone/>
            </a:pPr>
            <a:r>
              <a:rPr lang="pl-PL" dirty="0"/>
              <a:t>Egzamin: 98-364</a:t>
            </a:r>
          </a:p>
          <a:p>
            <a:pPr marL="0" indent="0">
              <a:buNone/>
            </a:pPr>
            <a:r>
              <a:rPr lang="pl-PL" dirty="0"/>
              <a:t>Koszt: 85 USD</a:t>
            </a: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0486" y="1690688"/>
            <a:ext cx="2847619" cy="40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0344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Egzaminy SQL Server 2012/14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825625"/>
            <a:ext cx="6131011" cy="47852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b="1" dirty="0"/>
              <a:t>MCSA – Microsoft </a:t>
            </a:r>
            <a:r>
              <a:rPr lang="pl-PL" b="1" dirty="0" err="1"/>
              <a:t>Certified</a:t>
            </a:r>
            <a:r>
              <a:rPr lang="pl-PL" b="1" dirty="0"/>
              <a:t> Solutions </a:t>
            </a:r>
            <a:r>
              <a:rPr lang="pl-PL" b="1" dirty="0" err="1"/>
              <a:t>Associate</a:t>
            </a:r>
            <a:endParaRPr lang="pl-PL" b="1" dirty="0"/>
          </a:p>
          <a:p>
            <a:pPr marL="0" indent="0">
              <a:buNone/>
            </a:pPr>
            <a:r>
              <a:rPr lang="pl-PL" dirty="0"/>
              <a:t>Wymaga zdania trzech egzaminów</a:t>
            </a:r>
          </a:p>
          <a:p>
            <a:pPr marL="457200" lvl="1" indent="0">
              <a:buNone/>
            </a:pPr>
            <a:r>
              <a:rPr lang="pl-PL" dirty="0"/>
              <a:t>70-461</a:t>
            </a:r>
          </a:p>
          <a:p>
            <a:pPr marL="457200" lvl="1" indent="0">
              <a:buNone/>
            </a:pPr>
            <a:r>
              <a:rPr lang="pl-PL" dirty="0"/>
              <a:t>70-462</a:t>
            </a:r>
          </a:p>
          <a:p>
            <a:pPr marL="457200" lvl="1" indent="0">
              <a:buNone/>
            </a:pPr>
            <a:r>
              <a:rPr lang="pl-PL" dirty="0"/>
              <a:t>70-463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Koszt każdego egzaminu: 110 USD</a:t>
            </a:r>
          </a:p>
          <a:p>
            <a:endParaRPr lang="pl-PL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1419" y="1825625"/>
            <a:ext cx="3752381" cy="1923810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666" y="4450809"/>
            <a:ext cx="11266667" cy="97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557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Egzaminy SQL Server 2012/14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825625"/>
            <a:ext cx="613101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b="1" dirty="0"/>
              <a:t>MCSE – Microsoft </a:t>
            </a:r>
            <a:r>
              <a:rPr lang="pl-PL" b="1" dirty="0" err="1"/>
              <a:t>Certified</a:t>
            </a:r>
            <a:r>
              <a:rPr lang="pl-PL" b="1" dirty="0"/>
              <a:t> Solutions </a:t>
            </a:r>
            <a:r>
              <a:rPr lang="pl-PL" b="1" dirty="0" err="1"/>
              <a:t>Expert</a:t>
            </a:r>
            <a:endParaRPr lang="pl-PL" b="1" dirty="0"/>
          </a:p>
          <a:p>
            <a:pPr marL="0" indent="0">
              <a:buNone/>
            </a:pPr>
            <a:r>
              <a:rPr lang="pl-PL" b="1" dirty="0"/>
              <a:t>	Data Platform</a:t>
            </a:r>
          </a:p>
          <a:p>
            <a:pPr marL="0" indent="0">
              <a:buNone/>
            </a:pPr>
            <a:r>
              <a:rPr lang="pl-PL" b="1" dirty="0"/>
              <a:t>	</a:t>
            </a:r>
            <a:r>
              <a:rPr lang="pl-PL" b="1" dirty="0">
                <a:solidFill>
                  <a:schemeClr val="bg1">
                    <a:lumMod val="75000"/>
                  </a:schemeClr>
                </a:solidFill>
              </a:rPr>
              <a:t>Business </a:t>
            </a:r>
            <a:r>
              <a:rPr lang="pl-PL" b="1" dirty="0" err="1">
                <a:solidFill>
                  <a:schemeClr val="bg1">
                    <a:lumMod val="75000"/>
                  </a:schemeClr>
                </a:solidFill>
              </a:rPr>
              <a:t>Intelligence</a:t>
            </a:r>
            <a:endParaRPr lang="pl-PL" b="1" dirty="0">
              <a:solidFill>
                <a:schemeClr val="bg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pl-PL" dirty="0"/>
              <a:t>Wymaga MCSA oraz zdania dwóch egzaminów</a:t>
            </a:r>
          </a:p>
          <a:p>
            <a:pPr marL="457200" lvl="1" indent="0">
              <a:buNone/>
            </a:pPr>
            <a:r>
              <a:rPr lang="pl-PL" dirty="0"/>
              <a:t>70-464</a:t>
            </a:r>
          </a:p>
          <a:p>
            <a:pPr marL="457200" lvl="1" indent="0">
              <a:buNone/>
            </a:pPr>
            <a:r>
              <a:rPr lang="pl-PL" dirty="0"/>
              <a:t>70-465</a:t>
            </a:r>
          </a:p>
          <a:p>
            <a:pPr marL="0" indent="0">
              <a:buNone/>
            </a:pPr>
            <a:r>
              <a:rPr lang="pl-PL" dirty="0"/>
              <a:t>Koszt każdego egzaminu: 110 USD</a:t>
            </a:r>
          </a:p>
          <a:p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9211" y="1825625"/>
            <a:ext cx="3752381" cy="32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9694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Egzaminy SQL Server 2012/14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825625"/>
            <a:ext cx="613101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b="1" dirty="0"/>
              <a:t>MCSE – Microsoft </a:t>
            </a:r>
            <a:r>
              <a:rPr lang="pl-PL" b="1" dirty="0" err="1"/>
              <a:t>Certified</a:t>
            </a:r>
            <a:r>
              <a:rPr lang="pl-PL" b="1" dirty="0"/>
              <a:t> Solutions </a:t>
            </a:r>
            <a:r>
              <a:rPr lang="pl-PL" b="1" dirty="0" err="1"/>
              <a:t>Expert</a:t>
            </a:r>
            <a:endParaRPr lang="pl-PL" b="1" dirty="0"/>
          </a:p>
          <a:p>
            <a:pPr marL="0" indent="0">
              <a:buNone/>
            </a:pPr>
            <a:r>
              <a:rPr lang="pl-PL" b="1" dirty="0"/>
              <a:t>	</a:t>
            </a:r>
            <a:r>
              <a:rPr lang="pl-PL" b="1" dirty="0">
                <a:solidFill>
                  <a:schemeClr val="bg1">
                    <a:lumMod val="75000"/>
                  </a:schemeClr>
                </a:solidFill>
              </a:rPr>
              <a:t>Data Platform</a:t>
            </a:r>
          </a:p>
          <a:p>
            <a:pPr marL="0" indent="0">
              <a:buNone/>
            </a:pPr>
            <a:r>
              <a:rPr lang="pl-PL" b="1" dirty="0"/>
              <a:t>	Business </a:t>
            </a:r>
            <a:r>
              <a:rPr lang="pl-PL" b="1" dirty="0" err="1"/>
              <a:t>Intelligence</a:t>
            </a:r>
            <a:endParaRPr lang="pl-PL" b="1" dirty="0"/>
          </a:p>
          <a:p>
            <a:pPr marL="0" indent="0">
              <a:buNone/>
            </a:pPr>
            <a:r>
              <a:rPr lang="pl-PL" dirty="0"/>
              <a:t>Wymaga MCSA oraz zdania dwóch egzaminów</a:t>
            </a:r>
          </a:p>
          <a:p>
            <a:pPr marL="457200" lvl="1" indent="0">
              <a:buNone/>
            </a:pPr>
            <a:r>
              <a:rPr lang="pl-PL" dirty="0"/>
              <a:t>70-466</a:t>
            </a:r>
          </a:p>
          <a:p>
            <a:pPr marL="457200" lvl="1" indent="0">
              <a:buNone/>
            </a:pPr>
            <a:r>
              <a:rPr lang="pl-PL" dirty="0"/>
              <a:t>70-467</a:t>
            </a:r>
          </a:p>
          <a:p>
            <a:pPr marL="0" indent="0">
              <a:buNone/>
            </a:pPr>
            <a:r>
              <a:rPr lang="pl-PL" dirty="0"/>
              <a:t>Koszt każdego egzaminu: 110 USD</a:t>
            </a:r>
          </a:p>
          <a:p>
            <a:endParaRPr lang="pl-PL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9211" y="1825625"/>
            <a:ext cx="3695238" cy="32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1671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 co, jeśli nie zdam?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l-PL" sz="3600" dirty="0">
                <a:solidFill>
                  <a:schemeClr val="bg1">
                    <a:lumMod val="50000"/>
                  </a:schemeClr>
                </a:solidFill>
              </a:rPr>
              <a:t>Second </a:t>
            </a:r>
            <a:r>
              <a:rPr lang="pl-PL" sz="3600" dirty="0" err="1">
                <a:solidFill>
                  <a:schemeClr val="bg1">
                    <a:lumMod val="50000"/>
                  </a:schemeClr>
                </a:solidFill>
              </a:rPr>
              <a:t>shot</a:t>
            </a:r>
            <a:endParaRPr lang="pl-PL" sz="36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pl-PL" sz="3600" dirty="0">
                <a:solidFill>
                  <a:schemeClr val="bg1">
                    <a:lumMod val="50000"/>
                  </a:schemeClr>
                </a:solidFill>
              </a:rPr>
              <a:t>Booster </a:t>
            </a:r>
            <a:r>
              <a:rPr lang="pl-PL" sz="3600" dirty="0" err="1">
                <a:solidFill>
                  <a:schemeClr val="bg1">
                    <a:lumMod val="50000"/>
                  </a:schemeClr>
                </a:solidFill>
              </a:rPr>
              <a:t>pack</a:t>
            </a:r>
            <a:endParaRPr lang="pl-PL" sz="3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7583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Szkolenia SQL Server 2012/2014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dirty="0">
                <a:solidFill>
                  <a:srgbClr val="0070C0"/>
                </a:solidFill>
              </a:rPr>
              <a:t>20461</a:t>
            </a:r>
            <a:r>
              <a:rPr lang="pl-PL" dirty="0"/>
              <a:t> </a:t>
            </a:r>
            <a:r>
              <a:rPr lang="pl-PL" dirty="0" err="1"/>
              <a:t>Querying</a:t>
            </a:r>
            <a:r>
              <a:rPr lang="pl-PL" dirty="0"/>
              <a:t> Microsoft SQL Server 2012/2014</a:t>
            </a:r>
          </a:p>
          <a:p>
            <a:pPr marL="0" indent="0">
              <a:buNone/>
            </a:pPr>
            <a:r>
              <a:rPr lang="pl-PL" dirty="0">
                <a:solidFill>
                  <a:srgbClr val="0070C0"/>
                </a:solidFill>
              </a:rPr>
              <a:t>20462</a:t>
            </a:r>
            <a:r>
              <a:rPr lang="pl-PL" dirty="0"/>
              <a:t> </a:t>
            </a:r>
            <a:r>
              <a:rPr lang="pl-PL" dirty="0" err="1"/>
              <a:t>Administering</a:t>
            </a:r>
            <a:r>
              <a:rPr lang="pl-PL" dirty="0"/>
              <a:t> Microsoft SQL Server 2012/2014 Databases</a:t>
            </a:r>
          </a:p>
          <a:p>
            <a:pPr marL="0" indent="0">
              <a:buNone/>
            </a:pPr>
            <a:r>
              <a:rPr lang="pl-PL" dirty="0">
                <a:solidFill>
                  <a:srgbClr val="0070C0"/>
                </a:solidFill>
              </a:rPr>
              <a:t>20463</a:t>
            </a:r>
            <a:r>
              <a:rPr lang="pl-PL" dirty="0"/>
              <a:t> </a:t>
            </a:r>
            <a:r>
              <a:rPr lang="en-US" dirty="0"/>
              <a:t>Implementing a Data Warehouse with Microsoft SQL Server 2012/2014</a:t>
            </a:r>
            <a:endParaRPr lang="pl-PL" dirty="0"/>
          </a:p>
          <a:p>
            <a:pPr marL="0" indent="0">
              <a:buNone/>
            </a:pPr>
            <a:r>
              <a:rPr lang="pl-PL" dirty="0">
                <a:solidFill>
                  <a:srgbClr val="0070C0"/>
                </a:solidFill>
              </a:rPr>
              <a:t>20464</a:t>
            </a:r>
            <a:r>
              <a:rPr lang="pl-PL" dirty="0"/>
              <a:t> </a:t>
            </a:r>
            <a:r>
              <a:rPr lang="en-US" dirty="0"/>
              <a:t>Developing Microsoft SQL Server Databases</a:t>
            </a:r>
            <a:endParaRPr lang="pl-PL" dirty="0"/>
          </a:p>
          <a:p>
            <a:pPr marL="0" indent="0">
              <a:buNone/>
            </a:pPr>
            <a:r>
              <a:rPr lang="pl-PL" dirty="0">
                <a:solidFill>
                  <a:srgbClr val="0070C0"/>
                </a:solidFill>
              </a:rPr>
              <a:t>20465</a:t>
            </a:r>
            <a:r>
              <a:rPr lang="pl-PL" dirty="0"/>
              <a:t> </a:t>
            </a:r>
            <a:r>
              <a:rPr lang="da-DK" dirty="0"/>
              <a:t>Designing Database Solutions for SQL Server</a:t>
            </a:r>
            <a:endParaRPr lang="pl-PL" dirty="0"/>
          </a:p>
          <a:p>
            <a:pPr marL="0" indent="0">
              <a:buNone/>
            </a:pPr>
            <a:r>
              <a:rPr lang="pl-PL" dirty="0">
                <a:solidFill>
                  <a:srgbClr val="0070C0"/>
                </a:solidFill>
              </a:rPr>
              <a:t>20466</a:t>
            </a:r>
            <a:r>
              <a:rPr lang="pl-PL" dirty="0"/>
              <a:t> </a:t>
            </a:r>
            <a:r>
              <a:rPr lang="en-US" dirty="0"/>
              <a:t>Implementing Data Models and Reports with Microsoft SQL Server</a:t>
            </a:r>
            <a:endParaRPr lang="pl-PL" dirty="0"/>
          </a:p>
          <a:p>
            <a:pPr marL="0" indent="0">
              <a:buNone/>
            </a:pPr>
            <a:r>
              <a:rPr lang="pl-PL" dirty="0">
                <a:solidFill>
                  <a:srgbClr val="0070C0"/>
                </a:solidFill>
              </a:rPr>
              <a:t>20467</a:t>
            </a:r>
            <a:r>
              <a:rPr lang="pl-PL" dirty="0"/>
              <a:t> </a:t>
            </a:r>
            <a:r>
              <a:rPr lang="en-US" dirty="0"/>
              <a:t>Designing Business Intelligence Solutions with Microsoft SQL Server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798360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Egzaminy SQL Server 2016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825625"/>
            <a:ext cx="8600268" cy="48269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Trzy nowe certyfikaty </a:t>
            </a:r>
            <a:r>
              <a:rPr lang="pl-PL" b="1" dirty="0"/>
              <a:t>MCSA</a:t>
            </a:r>
          </a:p>
          <a:p>
            <a:pPr marL="0" indent="0">
              <a:buNone/>
            </a:pPr>
            <a:r>
              <a:rPr lang="pl-PL" dirty="0"/>
              <a:t>Każdy wymaga zdania dwóch egzaminów</a:t>
            </a:r>
          </a:p>
          <a:p>
            <a:pPr marL="0" indent="0">
              <a:buNone/>
            </a:pPr>
            <a:r>
              <a:rPr lang="pl-PL" dirty="0"/>
              <a:t>Database Development</a:t>
            </a:r>
          </a:p>
          <a:p>
            <a:pPr marL="0" indent="0">
              <a:buNone/>
            </a:pPr>
            <a:r>
              <a:rPr lang="pl-PL" dirty="0"/>
              <a:t>	70-761, 70-762</a:t>
            </a:r>
          </a:p>
          <a:p>
            <a:pPr marL="0" indent="0">
              <a:buNone/>
            </a:pPr>
            <a:r>
              <a:rPr lang="pl-PL" dirty="0"/>
              <a:t>Database Administration</a:t>
            </a:r>
          </a:p>
          <a:p>
            <a:pPr marL="0" indent="0">
              <a:buNone/>
            </a:pPr>
            <a:r>
              <a:rPr lang="pl-PL" dirty="0"/>
              <a:t>	70-764, 70-765</a:t>
            </a:r>
          </a:p>
          <a:p>
            <a:pPr marL="0" indent="0">
              <a:buNone/>
            </a:pPr>
            <a:r>
              <a:rPr lang="pl-PL" dirty="0"/>
              <a:t>Business </a:t>
            </a:r>
            <a:r>
              <a:rPr lang="pl-PL" dirty="0" err="1"/>
              <a:t>Intelligence</a:t>
            </a:r>
            <a:r>
              <a:rPr lang="pl-PL" dirty="0"/>
              <a:t> Development</a:t>
            </a:r>
          </a:p>
          <a:p>
            <a:pPr marL="0" indent="0">
              <a:buNone/>
            </a:pPr>
            <a:r>
              <a:rPr lang="pl-PL" dirty="0"/>
              <a:t>	70-767, 70-768</a:t>
            </a:r>
          </a:p>
          <a:p>
            <a:pPr marL="0" indent="0">
              <a:buNone/>
            </a:pPr>
            <a:r>
              <a:rPr lang="pl-PL" dirty="0"/>
              <a:t>Kosz każdego egzaminu: 110 USD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9038" y="1690688"/>
            <a:ext cx="1704762" cy="1600000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9038" y="3290688"/>
            <a:ext cx="1733333" cy="1552381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49038" y="4890688"/>
            <a:ext cx="1771429" cy="17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176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Egzaminy SQL Server 2016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825625"/>
            <a:ext cx="7437895" cy="482696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dirty="0"/>
              <a:t>Jeden nowy certyfikaty </a:t>
            </a:r>
            <a:r>
              <a:rPr lang="pl-PL" b="1" dirty="0"/>
              <a:t>MCSE</a:t>
            </a:r>
          </a:p>
          <a:p>
            <a:pPr marL="0" indent="0">
              <a:buNone/>
            </a:pPr>
            <a:r>
              <a:rPr lang="pl-PL" dirty="0"/>
              <a:t>Wymaga posiadania tytułu MCSA i zdania jednego z sześciu egzaminów</a:t>
            </a:r>
          </a:p>
          <a:p>
            <a:pPr marL="0" indent="0">
              <a:buNone/>
            </a:pPr>
            <a:r>
              <a:rPr lang="pl-PL" dirty="0"/>
              <a:t>	</a:t>
            </a:r>
            <a:r>
              <a:rPr lang="pl-PL" dirty="0">
                <a:solidFill>
                  <a:srgbClr val="0070C0"/>
                </a:solidFill>
              </a:rPr>
              <a:t>70-473</a:t>
            </a:r>
          </a:p>
          <a:p>
            <a:pPr marL="0" indent="0">
              <a:buNone/>
            </a:pPr>
            <a:r>
              <a:rPr lang="pl-PL" dirty="0">
                <a:solidFill>
                  <a:srgbClr val="0070C0"/>
                </a:solidFill>
              </a:rPr>
              <a:t>	70-475</a:t>
            </a:r>
          </a:p>
          <a:p>
            <a:pPr marL="0" indent="0">
              <a:buNone/>
            </a:pPr>
            <a:r>
              <a:rPr lang="pl-PL" dirty="0"/>
              <a:t>	70-464</a:t>
            </a:r>
          </a:p>
          <a:p>
            <a:pPr marL="0" indent="0">
              <a:buNone/>
            </a:pPr>
            <a:r>
              <a:rPr lang="pl-PL" dirty="0"/>
              <a:t>	70-465</a:t>
            </a:r>
          </a:p>
          <a:p>
            <a:pPr marL="0" indent="0">
              <a:buNone/>
            </a:pPr>
            <a:r>
              <a:rPr lang="pl-PL" dirty="0"/>
              <a:t>	70-467</a:t>
            </a:r>
          </a:p>
          <a:p>
            <a:pPr marL="0" indent="0">
              <a:buNone/>
            </a:pPr>
            <a:r>
              <a:rPr lang="pl-PL" dirty="0"/>
              <a:t>	70-468</a:t>
            </a:r>
          </a:p>
          <a:p>
            <a:pPr marL="0" indent="0">
              <a:buNone/>
            </a:pPr>
            <a:r>
              <a:rPr lang="pl-PL" dirty="0"/>
              <a:t>Kosz każdego egzaminu: 110 USD</a:t>
            </a: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4219" y="1690688"/>
            <a:ext cx="2399581" cy="2183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3332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Egzaminy SQL Server 2016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825625"/>
            <a:ext cx="10701579" cy="48269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Dwa nowe egzaminy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>
                <a:solidFill>
                  <a:srgbClr val="0070C0"/>
                </a:solidFill>
              </a:rPr>
              <a:t>70-473 </a:t>
            </a:r>
            <a:r>
              <a:rPr lang="en-US" dirty="0"/>
              <a:t>Designing and Implementing Cloud Data Platform Solutions</a:t>
            </a:r>
            <a:endParaRPr lang="pl-PL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pl-PL" dirty="0">
                <a:solidFill>
                  <a:srgbClr val="0070C0"/>
                </a:solidFill>
              </a:rPr>
              <a:t>70-475 </a:t>
            </a:r>
            <a:r>
              <a:rPr lang="en-US" dirty="0"/>
              <a:t>Designing and Implementing Big Data Analytics Solutions</a:t>
            </a:r>
            <a:endParaRPr lang="pl-PL" dirty="0"/>
          </a:p>
          <a:p>
            <a:pPr marL="0" indent="0">
              <a:buNone/>
            </a:pPr>
            <a:endParaRPr lang="pl-PL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Koszt każdego egzaminu: 110 USD</a:t>
            </a: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0198" y="4468705"/>
            <a:ext cx="2399581" cy="2183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8420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095" y="962333"/>
            <a:ext cx="10923809" cy="493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8121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Szkolenia SQL Server 2016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pl-PL" sz="3600" dirty="0">
                <a:solidFill>
                  <a:srgbClr val="0070C0"/>
                </a:solidFill>
              </a:rPr>
              <a:t>20761</a:t>
            </a:r>
            <a:r>
              <a:rPr lang="pl-PL" sz="3600" dirty="0"/>
              <a:t> </a:t>
            </a:r>
            <a:r>
              <a:rPr lang="pl-PL" sz="3600" dirty="0" err="1"/>
              <a:t>Querying</a:t>
            </a:r>
            <a:r>
              <a:rPr lang="pl-PL" sz="3600" dirty="0"/>
              <a:t> Data with </a:t>
            </a:r>
            <a:r>
              <a:rPr lang="pl-PL" sz="3600" dirty="0" err="1"/>
              <a:t>Transact</a:t>
            </a:r>
            <a:r>
              <a:rPr lang="pl-PL" sz="3600" dirty="0"/>
              <a:t>-SQL</a:t>
            </a:r>
          </a:p>
          <a:p>
            <a:pPr marL="0" indent="0">
              <a:buNone/>
            </a:pPr>
            <a:r>
              <a:rPr lang="pl-PL" sz="3600" dirty="0">
                <a:solidFill>
                  <a:srgbClr val="0070C0"/>
                </a:solidFill>
              </a:rPr>
              <a:t>20762</a:t>
            </a:r>
            <a:r>
              <a:rPr lang="pl-PL" sz="3600" dirty="0"/>
              <a:t> Developing SQL Databases</a:t>
            </a:r>
          </a:p>
          <a:p>
            <a:pPr marL="0" indent="0">
              <a:buNone/>
            </a:pPr>
            <a:r>
              <a:rPr lang="pl-PL" sz="3600" dirty="0">
                <a:solidFill>
                  <a:srgbClr val="0070C0"/>
                </a:solidFill>
              </a:rPr>
              <a:t>20764</a:t>
            </a:r>
            <a:r>
              <a:rPr lang="pl-PL" sz="3600" dirty="0"/>
              <a:t> </a:t>
            </a:r>
            <a:r>
              <a:rPr lang="pl-PL" sz="3600" dirty="0" err="1"/>
              <a:t>Administering</a:t>
            </a:r>
            <a:r>
              <a:rPr lang="pl-PL" sz="3600" dirty="0"/>
              <a:t> a SQL Database </a:t>
            </a:r>
            <a:r>
              <a:rPr lang="pl-PL" sz="3600" dirty="0" err="1"/>
              <a:t>Infrastructure</a:t>
            </a:r>
            <a:endParaRPr lang="pl-PL" sz="3600" dirty="0"/>
          </a:p>
          <a:p>
            <a:pPr marL="0" indent="0">
              <a:buNone/>
            </a:pPr>
            <a:r>
              <a:rPr lang="pl-PL" sz="3600" dirty="0">
                <a:solidFill>
                  <a:srgbClr val="0070C0"/>
                </a:solidFill>
              </a:rPr>
              <a:t>20765</a:t>
            </a:r>
            <a:r>
              <a:rPr lang="pl-PL" sz="3600" dirty="0"/>
              <a:t> </a:t>
            </a:r>
            <a:r>
              <a:rPr lang="pl-PL" sz="3600" dirty="0" err="1"/>
              <a:t>Provisioning</a:t>
            </a:r>
            <a:r>
              <a:rPr lang="pl-PL" sz="3600" dirty="0"/>
              <a:t> SQL Databases</a:t>
            </a:r>
          </a:p>
          <a:p>
            <a:pPr marL="0" indent="0">
              <a:buNone/>
            </a:pPr>
            <a:r>
              <a:rPr lang="pl-PL" sz="3600" dirty="0">
                <a:solidFill>
                  <a:srgbClr val="0070C0"/>
                </a:solidFill>
              </a:rPr>
              <a:t>20767</a:t>
            </a:r>
            <a:r>
              <a:rPr lang="pl-PL" sz="3600" dirty="0"/>
              <a:t> </a:t>
            </a:r>
            <a:r>
              <a:rPr lang="en-US" sz="3600" dirty="0"/>
              <a:t>Implementing a SQL Data Warehouse</a:t>
            </a:r>
            <a:endParaRPr lang="pl-PL" sz="3600" dirty="0"/>
          </a:p>
          <a:p>
            <a:pPr marL="0" indent="0">
              <a:buNone/>
            </a:pPr>
            <a:r>
              <a:rPr lang="pl-PL" sz="3600" dirty="0">
                <a:solidFill>
                  <a:srgbClr val="0070C0"/>
                </a:solidFill>
              </a:rPr>
              <a:t>20768</a:t>
            </a:r>
            <a:r>
              <a:rPr lang="pl-PL" sz="3600" dirty="0"/>
              <a:t> Developing SQL Data </a:t>
            </a:r>
            <a:r>
              <a:rPr lang="pl-PL" sz="3600" dirty="0" err="1"/>
              <a:t>Models</a:t>
            </a:r>
            <a:endParaRPr lang="pl-PL" sz="3600" dirty="0"/>
          </a:p>
        </p:txBody>
      </p:sp>
    </p:spTree>
    <p:extLst>
      <p:ext uri="{BB962C8B-B14F-4D97-AF65-F5344CB8AC3E}">
        <p14:creationId xmlns:p14="http://schemas.microsoft.com/office/powerpoint/2010/main" val="1191016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Master </a:t>
            </a:r>
            <a:r>
              <a:rPr lang="pl-PL" dirty="0" err="1"/>
              <a:t>certifications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i="1" dirty="0"/>
              <a:t>All Microsoft Certified Master (MCM), Microsoft Certified Architect (MCA), and Microsoft Certified Solutions Master (MCSM) certification exams were retired on January 1, 2014.</a:t>
            </a:r>
            <a:endParaRPr lang="pl-PL" i="1" dirty="0"/>
          </a:p>
          <a:p>
            <a:pPr marL="0" indent="0">
              <a:lnSpc>
                <a:spcPct val="150000"/>
              </a:lnSpc>
              <a:buNone/>
            </a:pPr>
            <a:endParaRPr lang="pl-PL" dirty="0"/>
          </a:p>
          <a:p>
            <a:pPr marL="0" indent="0" algn="r">
              <a:lnSpc>
                <a:spcPct val="150000"/>
              </a:lnSpc>
              <a:buNone/>
            </a:pPr>
            <a:r>
              <a:rPr lang="pl-PL" dirty="0">
                <a:solidFill>
                  <a:schemeClr val="bg1">
                    <a:lumMod val="50000"/>
                  </a:schemeClr>
                </a:solidFill>
              </a:rPr>
              <a:t>https://www.microsoft.com/en-us/learning/mcsm-certification.aspx</a:t>
            </a:r>
          </a:p>
        </p:txBody>
      </p:sp>
    </p:spTree>
    <p:extLst>
      <p:ext uri="{BB962C8B-B14F-4D97-AF65-F5344CB8AC3E}">
        <p14:creationId xmlns:p14="http://schemas.microsoft.com/office/powerpoint/2010/main" val="15683990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Microsoft </a:t>
            </a:r>
            <a:r>
              <a:rPr lang="pl-PL" dirty="0" err="1"/>
              <a:t>Certified</a:t>
            </a:r>
            <a:r>
              <a:rPr lang="pl-PL" dirty="0"/>
              <a:t> Professional </a:t>
            </a:r>
            <a:r>
              <a:rPr lang="pl-PL" dirty="0" err="1"/>
              <a:t>Transcript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5672379"/>
            <a:ext cx="10515600" cy="504583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https://www.microsoft.com/pl-pl/learning/dashboard.aspx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1714" y="1690688"/>
            <a:ext cx="3228571" cy="31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27423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399</Words>
  <Application>Microsoft Office PowerPoint</Application>
  <PresentationFormat>Panoramiczny</PresentationFormat>
  <Paragraphs>115</Paragraphs>
  <Slides>18</Slides>
  <Notes>4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Motyw pakietu Office</vt:lpstr>
      <vt:lpstr>Szkolenia i certyfikacje  SQL Server 2016</vt:lpstr>
      <vt:lpstr>O czym będzie?</vt:lpstr>
      <vt:lpstr>Prezentacja programu PowerPoint</vt:lpstr>
      <vt:lpstr>Gdzie tego wszystkiego szukać</vt:lpstr>
      <vt:lpstr>Ogólnie o certyfikacjach i historii</vt:lpstr>
      <vt:lpstr>Egzamin podstawowy</vt:lpstr>
      <vt:lpstr>Egzaminy SQL Server 2012/14</vt:lpstr>
      <vt:lpstr>Egzaminy SQL Server 2012/14</vt:lpstr>
      <vt:lpstr>Egzaminy SQL Server 2012/14</vt:lpstr>
      <vt:lpstr>A co, jeśli nie zdam?</vt:lpstr>
      <vt:lpstr>Szkolenia SQL Server 2012/2014</vt:lpstr>
      <vt:lpstr>Egzaminy SQL Server 2016</vt:lpstr>
      <vt:lpstr>Egzaminy SQL Server 2016</vt:lpstr>
      <vt:lpstr>Egzaminy SQL Server 2016</vt:lpstr>
      <vt:lpstr>Prezentacja programu PowerPoint</vt:lpstr>
      <vt:lpstr>Szkolenia SQL Server 2016</vt:lpstr>
      <vt:lpstr>Master certifications</vt:lpstr>
      <vt:lpstr>Microsoft Certified Professional Transcript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Szkolenia i certyfikacje SQL Server 2016</dc:title>
  <dc:creator>Bartek Ratajczyk</dc:creator>
  <cp:lastModifiedBy>Bartek Ratajczyk</cp:lastModifiedBy>
  <cp:revision>67</cp:revision>
  <dcterms:created xsi:type="dcterms:W3CDTF">2016-10-02T18:10:11Z</dcterms:created>
  <dcterms:modified xsi:type="dcterms:W3CDTF">2016-10-06T17:53:59Z</dcterms:modified>
</cp:coreProperties>
</file>