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6"/>
  </p:notesMasterIdLst>
  <p:sldIdLst>
    <p:sldId id="256" r:id="rId2"/>
    <p:sldId id="281" r:id="rId3"/>
    <p:sldId id="282" r:id="rId4"/>
    <p:sldId id="257" r:id="rId5"/>
    <p:sldId id="265" r:id="rId6"/>
    <p:sldId id="263" r:id="rId7"/>
    <p:sldId id="285" r:id="rId8"/>
    <p:sldId id="264" r:id="rId9"/>
    <p:sldId id="267" r:id="rId10"/>
    <p:sldId id="266" r:id="rId11"/>
    <p:sldId id="280" r:id="rId12"/>
    <p:sldId id="260" r:id="rId13"/>
    <p:sldId id="268" r:id="rId14"/>
    <p:sldId id="270" r:id="rId15"/>
    <p:sldId id="271" r:id="rId16"/>
    <p:sldId id="272" r:id="rId17"/>
    <p:sldId id="273" r:id="rId18"/>
    <p:sldId id="274" r:id="rId19"/>
    <p:sldId id="269" r:id="rId20"/>
    <p:sldId id="275" r:id="rId21"/>
    <p:sldId id="277" r:id="rId22"/>
    <p:sldId id="283" r:id="rId23"/>
    <p:sldId id="284" r:id="rId24"/>
    <p:sldId id="259" r:id="rId25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9684" autoAdjust="0"/>
  </p:normalViewPr>
  <p:slideViewPr>
    <p:cSldViewPr snapToGrid="0" snapToObjects="1">
      <p:cViewPr varScale="1">
        <p:scale>
          <a:sx n="78" d="100"/>
          <a:sy n="78" d="100"/>
        </p:scale>
        <p:origin x="1014" y="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A2C6F36-6E8E-DC44-9DBD-38B0E0EC736F}" type="datetimeFigureOut">
              <a:rPr lang="en-US" smtClean="0"/>
              <a:t>10/1/2016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9655703-2842-D847-8952-105355514C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16810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655703-2842-D847-8952-105355514C79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23905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SQLSaturday_CoverBG-01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358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60374" y="2717800"/>
            <a:ext cx="5461061" cy="1470025"/>
          </a:xfrm>
        </p:spPr>
        <p:txBody>
          <a:bodyPr lIns="0" anchor="t" anchorCtr="0">
            <a:noAutofit/>
          </a:bodyPr>
          <a:lstStyle>
            <a:lvl1pPr>
              <a:defRPr sz="4500"/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96794" y="6015591"/>
            <a:ext cx="2492136" cy="520700"/>
          </a:xfrm>
          <a:prstGeom prst="rect">
            <a:avLst/>
          </a:prstGeom>
        </p:spPr>
      </p:pic>
      <p:sp>
        <p:nvSpPr>
          <p:cNvPr id="13" name="Content Placeholder 11"/>
          <p:cNvSpPr>
            <a:spLocks noGrp="1"/>
          </p:cNvSpPr>
          <p:nvPr>
            <p:ph sz="quarter" idx="10" hasCustomPrompt="1"/>
          </p:nvPr>
        </p:nvSpPr>
        <p:spPr>
          <a:xfrm>
            <a:off x="460374" y="5844247"/>
            <a:ext cx="5667375" cy="447838"/>
          </a:xfrm>
        </p:spPr>
        <p:txBody>
          <a:bodyPr lIns="0"/>
          <a:lstStyle>
            <a:lvl1pPr marL="0" indent="0">
              <a:buNone/>
              <a:defRPr sz="2000" b="0" i="0">
                <a:latin typeface="Source Sans Pro Light"/>
                <a:cs typeface="Source Sans Pro Light"/>
              </a:defRPr>
            </a:lvl1pPr>
          </a:lstStyle>
          <a:p>
            <a:pPr>
              <a:spcAft>
                <a:spcPts val="600"/>
              </a:spcAft>
            </a:pPr>
            <a:r>
              <a:rPr lang="en-US" sz="2400" dirty="0"/>
              <a:t>John B. Doe | Title Goes Here (24pt</a:t>
            </a:r>
          </a:p>
        </p:txBody>
      </p:sp>
      <p:sp>
        <p:nvSpPr>
          <p:cNvPr id="17" name="Text Placeholder 16"/>
          <p:cNvSpPr>
            <a:spLocks noGrp="1"/>
          </p:cNvSpPr>
          <p:nvPr>
            <p:ph type="body" sz="quarter" idx="12" hasCustomPrompt="1"/>
          </p:nvPr>
        </p:nvSpPr>
        <p:spPr>
          <a:xfrm>
            <a:off x="460375" y="6292085"/>
            <a:ext cx="2771775" cy="370722"/>
          </a:xfrm>
        </p:spPr>
        <p:txBody>
          <a:bodyPr lIns="0"/>
          <a:lstStyle>
            <a:lvl1pPr marL="0" indent="0">
              <a:buNone/>
              <a:defRPr sz="1600" b="0" i="0">
                <a:latin typeface="Source Sans Pro Light"/>
                <a:cs typeface="Source Sans Pro Light"/>
              </a:defRPr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</a:lstStyle>
          <a:p>
            <a:pPr lvl="0"/>
            <a:r>
              <a:rPr lang="en-US" dirty="0"/>
              <a:t>#XXX | CITYNAME 2015</a:t>
            </a:r>
          </a:p>
        </p:txBody>
      </p:sp>
    </p:spTree>
    <p:extLst>
      <p:ext uri="{BB962C8B-B14F-4D97-AF65-F5344CB8AC3E}">
        <p14:creationId xmlns:p14="http://schemas.microsoft.com/office/powerpoint/2010/main" val="27814670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200" y="6465260"/>
            <a:ext cx="5562600" cy="256215"/>
          </a:xfrm>
          <a:prstGeom prst="rect">
            <a:avLst/>
          </a:prstGeom>
        </p:spPr>
        <p:txBody>
          <a:bodyPr vert="horz" lIns="0" tIns="45720" rIns="91440" bIns="45720" rtlCol="0" anchor="t" anchorCtr="0"/>
          <a:lstStyle>
            <a:lvl1pPr algn="l">
              <a:defRPr sz="1000" b="0" i="0" kern="0" spc="10">
                <a:solidFill>
                  <a:schemeClr val="accent1"/>
                </a:solidFill>
                <a:latin typeface="Source Sans Pro"/>
                <a:cs typeface="Source Sans Pro"/>
              </a:defRPr>
            </a:lvl1pPr>
          </a:lstStyle>
          <a:p>
            <a:r>
              <a:rPr lang="en-US" dirty="0"/>
              <a:t>SQL SATURDAY | #XXX | CITYNAME 2015</a:t>
            </a:r>
          </a:p>
        </p:txBody>
      </p:sp>
    </p:spTree>
    <p:extLst>
      <p:ext uri="{BB962C8B-B14F-4D97-AF65-F5344CB8AC3E}">
        <p14:creationId xmlns:p14="http://schemas.microsoft.com/office/powerpoint/2010/main" val="10910364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>
            <a:off x="3772054" y="0"/>
            <a:ext cx="5371946" cy="6858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 descr="SectionHeader-01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5536" y="0"/>
            <a:ext cx="2188464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695728"/>
            <a:ext cx="6498336" cy="1362075"/>
          </a:xfrm>
        </p:spPr>
        <p:txBody>
          <a:bodyPr anchor="t"/>
          <a:lstStyle>
            <a:lvl1pPr algn="l">
              <a:defRPr sz="4200" b="1" cap="none"/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6329739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200" y="6465260"/>
            <a:ext cx="5562600" cy="256215"/>
          </a:xfrm>
          <a:prstGeom prst="rect">
            <a:avLst/>
          </a:prstGeom>
        </p:spPr>
        <p:txBody>
          <a:bodyPr vert="horz" lIns="0" tIns="45720" rIns="91440" bIns="45720" rtlCol="0" anchor="t" anchorCtr="0"/>
          <a:lstStyle>
            <a:lvl1pPr algn="l">
              <a:defRPr sz="1000" b="0" i="0" kern="0" spc="10">
                <a:solidFill>
                  <a:schemeClr val="accent1"/>
                </a:solidFill>
                <a:latin typeface="Source Sans Pro"/>
                <a:cs typeface="Source Sans Pro"/>
              </a:defRPr>
            </a:lvl1pPr>
          </a:lstStyle>
          <a:p>
            <a:r>
              <a:rPr lang="en-US" dirty="0"/>
              <a:t>SQL SATURDAY | #XXX | CITYNAME 2015</a:t>
            </a:r>
          </a:p>
        </p:txBody>
      </p:sp>
    </p:spTree>
    <p:extLst>
      <p:ext uri="{BB962C8B-B14F-4D97-AF65-F5344CB8AC3E}">
        <p14:creationId xmlns:p14="http://schemas.microsoft.com/office/powerpoint/2010/main" val="41945319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200" y="6465260"/>
            <a:ext cx="5562600" cy="256215"/>
          </a:xfrm>
          <a:prstGeom prst="rect">
            <a:avLst/>
          </a:prstGeom>
        </p:spPr>
        <p:txBody>
          <a:bodyPr vert="horz" lIns="0" tIns="45720" rIns="91440" bIns="45720" rtlCol="0" anchor="t" anchorCtr="0"/>
          <a:lstStyle>
            <a:lvl1pPr algn="l">
              <a:defRPr sz="1000" b="0" i="0" kern="0" spc="10">
                <a:solidFill>
                  <a:schemeClr val="accent1"/>
                </a:solidFill>
                <a:latin typeface="Source Sans Pro"/>
                <a:cs typeface="Source Sans Pro"/>
              </a:defRPr>
            </a:lvl1pPr>
          </a:lstStyle>
          <a:p>
            <a:r>
              <a:rPr lang="en-US" dirty="0"/>
              <a:t>SQL SATURDAY | #XXX | CITYNAME 2015</a:t>
            </a:r>
          </a:p>
        </p:txBody>
      </p:sp>
    </p:spTree>
    <p:extLst>
      <p:ext uri="{BB962C8B-B14F-4D97-AF65-F5344CB8AC3E}">
        <p14:creationId xmlns:p14="http://schemas.microsoft.com/office/powerpoint/2010/main" val="24253470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200" y="6465260"/>
            <a:ext cx="5562600" cy="256215"/>
          </a:xfrm>
          <a:prstGeom prst="rect">
            <a:avLst/>
          </a:prstGeom>
        </p:spPr>
        <p:txBody>
          <a:bodyPr vert="horz" lIns="0" tIns="45720" rIns="91440" bIns="45720" rtlCol="0" anchor="t" anchorCtr="0"/>
          <a:lstStyle>
            <a:lvl1pPr algn="l">
              <a:defRPr sz="1000" b="0" i="0" kern="0" spc="10">
                <a:solidFill>
                  <a:schemeClr val="accent1"/>
                </a:solidFill>
                <a:latin typeface="Source Sans Pro"/>
                <a:cs typeface="Source Sans Pro"/>
              </a:defRPr>
            </a:lvl1pPr>
          </a:lstStyle>
          <a:p>
            <a:r>
              <a:rPr lang="en-US" dirty="0"/>
              <a:t>SQL SATURDAY | #XXX | CITYNAME 2015</a:t>
            </a:r>
          </a:p>
        </p:txBody>
      </p:sp>
    </p:spTree>
    <p:extLst>
      <p:ext uri="{BB962C8B-B14F-4D97-AF65-F5344CB8AC3E}">
        <p14:creationId xmlns:p14="http://schemas.microsoft.com/office/powerpoint/2010/main" val="3548488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osing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QLSaturday_CoverBG-01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Title 1"/>
          <p:cNvSpPr>
            <a:spLocks noGrp="1"/>
          </p:cNvSpPr>
          <p:nvPr>
            <p:ph type="ctrTitle" hasCustomPrompt="1"/>
          </p:nvPr>
        </p:nvSpPr>
        <p:spPr>
          <a:xfrm>
            <a:off x="460374" y="2717800"/>
            <a:ext cx="5461061" cy="1470025"/>
          </a:xfrm>
        </p:spPr>
        <p:txBody>
          <a:bodyPr lIns="0" anchor="t" anchorCtr="0">
            <a:noAutofit/>
          </a:bodyPr>
          <a:lstStyle>
            <a:lvl1pPr>
              <a:defRPr sz="4500"/>
            </a:lvl1pPr>
          </a:lstStyle>
          <a:p>
            <a:r>
              <a:rPr lang="en-US" dirty="0"/>
              <a:t>Thank You</a:t>
            </a: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0" hasCustomPrompt="1"/>
          </p:nvPr>
        </p:nvSpPr>
        <p:spPr>
          <a:xfrm>
            <a:off x="460375" y="5840483"/>
            <a:ext cx="5402263" cy="517525"/>
          </a:xfrm>
        </p:spPr>
        <p:txBody>
          <a:bodyPr lIns="0"/>
          <a:lstStyle>
            <a:lvl1pPr marL="0" indent="0" algn="l">
              <a:buNone/>
              <a:defRPr sz="2400" b="0" i="0">
                <a:solidFill>
                  <a:schemeClr val="accent1"/>
                </a:solidFill>
                <a:latin typeface="Source Sans Pro Light"/>
                <a:cs typeface="Source Sans Pro Light"/>
              </a:defRPr>
            </a:lvl1pPr>
          </a:lstStyle>
          <a:p>
            <a:pPr lvl="0"/>
            <a:r>
              <a:rPr lang="en-US" dirty="0"/>
              <a:t>John B. Doe | Title Goes Here (24pt)</a:t>
            </a:r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3" hasCustomPrompt="1"/>
          </p:nvPr>
        </p:nvSpPr>
        <p:spPr>
          <a:xfrm>
            <a:off x="467980" y="6297257"/>
            <a:ext cx="3235325" cy="449263"/>
          </a:xfrm>
        </p:spPr>
        <p:txBody>
          <a:bodyPr lIns="0"/>
          <a:lstStyle>
            <a:lvl1pPr marL="0" indent="0">
              <a:buNone/>
              <a:defRPr sz="1600" b="0" i="0" baseline="0">
                <a:latin typeface="Source Sans Pro Light"/>
                <a:cs typeface="Source Sans Pro Light"/>
              </a:defRPr>
            </a:lvl1pPr>
          </a:lstStyle>
          <a:p>
            <a:pPr lvl="0"/>
            <a:r>
              <a:rPr lang="en-US" dirty="0"/>
              <a:t>#XXX | CITYNAME 2015</a:t>
            </a: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96794" y="6015591"/>
            <a:ext cx="2492136" cy="520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41129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SQLSaturday_Interior_Corner-01.jpg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61665" y="5945201"/>
            <a:ext cx="3890581" cy="921046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0" tIns="45720" rIns="91440" bIns="45720" rtlCol="0" anchor="ctr">
            <a:no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200" y="6465260"/>
            <a:ext cx="5562600" cy="256215"/>
          </a:xfrm>
          <a:prstGeom prst="rect">
            <a:avLst/>
          </a:prstGeom>
        </p:spPr>
        <p:txBody>
          <a:bodyPr vert="horz" lIns="0" tIns="45720" rIns="91440" bIns="45720" rtlCol="0" anchor="t" anchorCtr="0"/>
          <a:lstStyle>
            <a:lvl1pPr algn="l">
              <a:defRPr sz="1000" b="0" i="0" kern="0" spc="10">
                <a:solidFill>
                  <a:schemeClr val="accent1"/>
                </a:solidFill>
                <a:latin typeface="Source Sans Pro"/>
                <a:cs typeface="Source Sans Pro"/>
              </a:defRPr>
            </a:lvl1pPr>
          </a:lstStyle>
          <a:p>
            <a:r>
              <a:rPr lang="en-US" dirty="0"/>
              <a:t>SQL SATURDAY | #XXX | CITYNAME 2015</a:t>
            </a:r>
          </a:p>
        </p:txBody>
      </p:sp>
    </p:spTree>
    <p:extLst>
      <p:ext uri="{BB962C8B-B14F-4D97-AF65-F5344CB8AC3E}">
        <p14:creationId xmlns:p14="http://schemas.microsoft.com/office/powerpoint/2010/main" val="26530238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4" r:id="rId5"/>
    <p:sldLayoutId id="2147483655" r:id="rId6"/>
    <p:sldLayoutId id="2147483661" r:id="rId7"/>
  </p:sldLayoutIdLst>
  <p:txStyles>
    <p:titleStyle>
      <a:lvl1pPr algn="l" defTabSz="457200" rtl="0" eaLnBrk="1" latinLnBrk="0" hangingPunct="1">
        <a:spcBef>
          <a:spcPct val="0"/>
        </a:spcBef>
        <a:buNone/>
        <a:defRPr sz="3500" b="0" i="0" kern="1200">
          <a:solidFill>
            <a:srgbClr val="19405F"/>
          </a:solidFill>
          <a:latin typeface="Source Sans Pro Light"/>
          <a:ea typeface="+mj-ea"/>
          <a:cs typeface="Source Sans Pro Light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bg1">
            <a:lumMod val="65000"/>
          </a:schemeClr>
        </a:buClr>
        <a:buFont typeface="Arial"/>
        <a:buChar char="•"/>
        <a:defRPr sz="3000" kern="1200">
          <a:solidFill>
            <a:schemeClr val="tx2"/>
          </a:solidFill>
          <a:latin typeface="Source Sans Pro"/>
          <a:ea typeface="+mn-ea"/>
          <a:cs typeface="Source Sans Pro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bg1">
            <a:lumMod val="65000"/>
          </a:schemeClr>
        </a:buClr>
        <a:buFont typeface="Arial"/>
        <a:buChar char="•"/>
        <a:defRPr sz="2600" kern="1200">
          <a:solidFill>
            <a:schemeClr val="tx2"/>
          </a:solidFill>
          <a:latin typeface="Source Sans Pro"/>
          <a:ea typeface="+mn-ea"/>
          <a:cs typeface="Source Sans Pro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bg1">
            <a:lumMod val="65000"/>
          </a:schemeClr>
        </a:buClr>
        <a:buFont typeface="Arial"/>
        <a:buChar char="•"/>
        <a:defRPr sz="2200" kern="1200">
          <a:solidFill>
            <a:schemeClr val="tx2"/>
          </a:solidFill>
          <a:latin typeface="Source Sans Pro"/>
          <a:ea typeface="+mn-ea"/>
          <a:cs typeface="Source Sans Pro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bg1">
            <a:lumMod val="65000"/>
          </a:schemeClr>
        </a:buClr>
        <a:buFont typeface="Arial"/>
        <a:buChar char="•"/>
        <a:defRPr sz="1800" kern="1200">
          <a:solidFill>
            <a:schemeClr val="tx2"/>
          </a:solidFill>
          <a:latin typeface="Source Sans Pro"/>
          <a:ea typeface="+mn-ea"/>
          <a:cs typeface="Source Sans Pro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bg1">
            <a:lumMod val="65000"/>
          </a:schemeClr>
        </a:buClr>
        <a:buFont typeface="Arial"/>
        <a:buChar char="•"/>
        <a:defRPr sz="1600" kern="1200">
          <a:solidFill>
            <a:schemeClr val="tx2"/>
          </a:solidFill>
          <a:latin typeface="Source Sans Pro"/>
          <a:ea typeface="+mn-ea"/>
          <a:cs typeface="Source Sans Pro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qlservercentral.com/articles/Stairway+Series/94552/" TargetMode="External"/><Relationship Id="rId2" Type="http://schemas.openxmlformats.org/officeDocument/2006/relationships/hyperlink" Target="http://sqlmag.com/t-sql/minimally-logged-inserts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rusanu.com/2014/03/10/how-to-read-and-interpret-the-sql-server-log/" TargetMode="External"/><Relationship Id="rId4" Type="http://schemas.openxmlformats.org/officeDocument/2006/relationships/hyperlink" Target="http://sqlperformance.com/2013/05/sql-performance/drop-truncate-log-myth" TargetMode="Externa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13.png"/><Relationship Id="rId7" Type="http://schemas.openxmlformats.org/officeDocument/2006/relationships/image" Target="../media/image17.jp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13.png"/><Relationship Id="rId7" Type="http://schemas.openxmlformats.org/officeDocument/2006/relationships/image" Target="../media/image17.jp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bartekr.net/" TargetMode="External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6.xml"/><Relationship Id="rId4" Type="http://schemas.openxmlformats.org/officeDocument/2006/relationships/hyperlink" Target="mailto:b.ratajczyk@gmail.com" TargetMode="Externa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hyperlink" Target="https://msdn.microsoft.com/en-us/library/ms191244.aspx" TargetMode="Externa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pl-PL" dirty="0"/>
              <a:t>How </a:t>
            </a:r>
            <a:r>
              <a:rPr lang="pl-PL" dirty="0" err="1"/>
              <a:t>minimal</a:t>
            </a:r>
            <a:r>
              <a:rPr lang="pl-PL" dirty="0"/>
              <a:t> </a:t>
            </a:r>
            <a:r>
              <a:rPr lang="pl-PL" dirty="0" err="1"/>
              <a:t>logging</a:t>
            </a:r>
            <a:r>
              <a:rPr lang="pl-PL" dirty="0"/>
              <a:t> </a:t>
            </a:r>
            <a:r>
              <a:rPr lang="pl-PL" dirty="0" err="1"/>
              <a:t>can</a:t>
            </a:r>
            <a:r>
              <a:rPr lang="pl-PL" dirty="0"/>
              <a:t> </a:t>
            </a:r>
            <a:r>
              <a:rPr lang="pl-PL" dirty="0" err="1"/>
              <a:t>help</a:t>
            </a:r>
            <a:r>
              <a:rPr lang="pl-PL" dirty="0"/>
              <a:t> me?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pPr>
              <a:spcAft>
                <a:spcPts val="600"/>
              </a:spcAft>
            </a:pPr>
            <a:r>
              <a:rPr lang="pl-PL" sz="2400" dirty="0"/>
              <a:t>Bartosz Ratajczyk</a:t>
            </a:r>
            <a:endParaRPr lang="en-US" sz="2400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pl-PL" dirty="0"/>
              <a:t>#534 | KRAKÓW 2016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2624379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 err="1"/>
              <a:t>Logging</a:t>
            </a:r>
            <a:r>
              <a:rPr lang="pl-PL" dirty="0"/>
              <a:t> </a:t>
            </a:r>
            <a:r>
              <a:rPr lang="pl-PL" dirty="0" err="1"/>
              <a:t>types</a:t>
            </a:r>
            <a:r>
              <a:rPr lang="pl-PL" dirty="0"/>
              <a:t> (</a:t>
            </a:r>
            <a:r>
              <a:rPr lang="pl-PL" dirty="0" err="1"/>
              <a:t>simplified</a:t>
            </a:r>
            <a:r>
              <a:rPr lang="pl-PL" dirty="0"/>
              <a:t>)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Arial" panose="020B0604020202020204" pitchFamily="34" charset="0"/>
              <a:buChar char="•"/>
            </a:pPr>
            <a:r>
              <a:rPr lang="pl-PL" dirty="0">
                <a:solidFill>
                  <a:srgbClr val="0070C0"/>
                </a:solidFill>
              </a:rPr>
              <a:t>Full</a:t>
            </a:r>
            <a:r>
              <a:rPr lang="pl-PL" dirty="0"/>
              <a:t> – the </a:t>
            </a:r>
            <a:r>
              <a:rPr lang="pl-PL" dirty="0" err="1"/>
              <a:t>operation</a:t>
            </a:r>
            <a:r>
              <a:rPr lang="pl-PL" dirty="0"/>
              <a:t> </a:t>
            </a:r>
            <a:r>
              <a:rPr lang="pl-PL" dirty="0" err="1"/>
              <a:t>has</a:t>
            </a:r>
            <a:r>
              <a:rPr lang="pl-PL" dirty="0"/>
              <a:t> </a:t>
            </a:r>
            <a:r>
              <a:rPr lang="pl-PL" dirty="0" err="1"/>
              <a:t>its</a:t>
            </a:r>
            <a:r>
              <a:rPr lang="pl-PL" dirty="0"/>
              <a:t> </a:t>
            </a:r>
            <a:r>
              <a:rPr lang="pl-PL" dirty="0" err="1"/>
              <a:t>own</a:t>
            </a:r>
            <a:r>
              <a:rPr lang="pl-PL" dirty="0"/>
              <a:t> log </a:t>
            </a:r>
            <a:r>
              <a:rPr lang="pl-PL" dirty="0" err="1"/>
              <a:t>record</a:t>
            </a:r>
            <a:endParaRPr lang="pl-PL" dirty="0"/>
          </a:p>
          <a:p>
            <a:pPr lvl="1">
              <a:buFont typeface="Arial" panose="020B0604020202020204" pitchFamily="34" charset="0"/>
              <a:buChar char="•"/>
            </a:pPr>
            <a:r>
              <a:rPr lang="pl-PL" sz="3000" dirty="0" err="1">
                <a:solidFill>
                  <a:srgbClr val="0070C0"/>
                </a:solidFill>
              </a:rPr>
              <a:t>Efficient</a:t>
            </a:r>
            <a:r>
              <a:rPr lang="pl-PL" sz="3000" dirty="0"/>
              <a:t> – the </a:t>
            </a:r>
            <a:r>
              <a:rPr lang="pl-PL" sz="3000" dirty="0" err="1"/>
              <a:t>changed</a:t>
            </a:r>
            <a:r>
              <a:rPr lang="pl-PL" sz="3000" dirty="0"/>
              <a:t> </a:t>
            </a:r>
            <a:r>
              <a:rPr lang="pl-PL" sz="3000" dirty="0" err="1"/>
              <a:t>page</a:t>
            </a:r>
            <a:r>
              <a:rPr lang="pl-PL" sz="3000" dirty="0"/>
              <a:t> </a:t>
            </a:r>
            <a:r>
              <a:rPr lang="pl-PL" sz="3000" dirty="0" err="1"/>
              <a:t>has</a:t>
            </a:r>
            <a:r>
              <a:rPr lang="pl-PL" sz="3000" dirty="0"/>
              <a:t> </a:t>
            </a:r>
            <a:r>
              <a:rPr lang="pl-PL" sz="3000" dirty="0" err="1"/>
              <a:t>its</a:t>
            </a:r>
            <a:r>
              <a:rPr lang="pl-PL" sz="3000" dirty="0"/>
              <a:t> </a:t>
            </a:r>
            <a:r>
              <a:rPr lang="pl-PL" sz="3000" dirty="0" err="1"/>
              <a:t>own</a:t>
            </a:r>
            <a:r>
              <a:rPr lang="pl-PL" sz="3000" dirty="0"/>
              <a:t> log </a:t>
            </a:r>
            <a:r>
              <a:rPr lang="pl-PL" sz="3000" dirty="0" err="1"/>
              <a:t>record</a:t>
            </a:r>
            <a:endParaRPr lang="pl-PL" sz="3000" dirty="0"/>
          </a:p>
          <a:p>
            <a:pPr>
              <a:buFont typeface="Arial" panose="020B0604020202020204" pitchFamily="34" charset="0"/>
              <a:buChar char="•"/>
            </a:pPr>
            <a:r>
              <a:rPr lang="pl-PL" dirty="0" err="1">
                <a:solidFill>
                  <a:srgbClr val="0070C0"/>
                </a:solidFill>
              </a:rPr>
              <a:t>Minimal</a:t>
            </a:r>
            <a:r>
              <a:rPr lang="pl-PL" dirty="0"/>
              <a:t> – we log </a:t>
            </a:r>
            <a:r>
              <a:rPr lang="pl-PL" dirty="0" err="1"/>
              <a:t>only</a:t>
            </a:r>
            <a:r>
              <a:rPr lang="pl-PL" dirty="0"/>
              <a:t> </a:t>
            </a:r>
            <a:r>
              <a:rPr lang="pl-PL" dirty="0" err="1"/>
              <a:t>page</a:t>
            </a:r>
            <a:r>
              <a:rPr lang="pl-PL" dirty="0"/>
              <a:t> </a:t>
            </a:r>
            <a:r>
              <a:rPr lang="pl-PL" dirty="0" err="1"/>
              <a:t>allocation</a:t>
            </a:r>
            <a:r>
              <a:rPr lang="pl-PL" dirty="0"/>
              <a:t> </a:t>
            </a:r>
            <a:r>
              <a:rPr lang="pl-PL" dirty="0" err="1"/>
              <a:t>operations</a:t>
            </a:r>
            <a:r>
              <a:rPr lang="pl-PL" dirty="0"/>
              <a:t> *)</a:t>
            </a:r>
          </a:p>
          <a:p>
            <a:pPr>
              <a:buFont typeface="Arial" panose="020B0604020202020204" pitchFamily="34" charset="0"/>
              <a:buChar char="•"/>
            </a:pPr>
            <a:endParaRPr lang="pl-PL" dirty="0"/>
          </a:p>
          <a:p>
            <a:pPr>
              <a:buFont typeface="Arial" panose="020B0604020202020204" pitchFamily="34" charset="0"/>
              <a:buChar char="•"/>
            </a:pPr>
            <a:endParaRPr lang="pl-PL" dirty="0"/>
          </a:p>
          <a:p>
            <a:pPr>
              <a:buFont typeface="Arial" panose="020B0604020202020204" pitchFamily="34" charset="0"/>
              <a:buChar char="•"/>
            </a:pPr>
            <a:endParaRPr lang="pl-PL" dirty="0"/>
          </a:p>
          <a:p>
            <a:pPr marL="0" indent="0">
              <a:buNone/>
            </a:pPr>
            <a:r>
              <a:rPr lang="pl-PL" sz="1400" dirty="0"/>
              <a:t>*) </a:t>
            </a:r>
            <a:r>
              <a:rPr lang="pl-PL" sz="1400" dirty="0" err="1"/>
              <a:t>well</a:t>
            </a:r>
            <a:r>
              <a:rPr lang="pl-PL" sz="1400" dirty="0"/>
              <a:t>, not </a:t>
            </a:r>
            <a:r>
              <a:rPr lang="pl-PL" sz="1400" dirty="0" err="1"/>
              <a:t>exactly</a:t>
            </a:r>
            <a:endParaRPr lang="pl-PL" sz="1400" dirty="0"/>
          </a:p>
          <a:p>
            <a:pPr>
              <a:buFont typeface="Arial" panose="020B0604020202020204" pitchFamily="34" charset="0"/>
              <a:buChar char="•"/>
            </a:pPr>
            <a:endParaRPr lang="pl-PL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200" y="6465260"/>
            <a:ext cx="5562600" cy="256215"/>
          </a:xfrm>
          <a:prstGeom prst="rect">
            <a:avLst/>
          </a:prstGeom>
        </p:spPr>
        <p:txBody>
          <a:bodyPr vert="horz" lIns="0" tIns="45720" rIns="91440" bIns="45720" rtlCol="0" anchor="t" anchorCtr="0"/>
          <a:lstStyle>
            <a:lvl1pPr algn="l">
              <a:defRPr sz="1000" b="0" i="0" kern="0" spc="10">
                <a:solidFill>
                  <a:schemeClr val="accent1"/>
                </a:solidFill>
                <a:latin typeface="Source Sans Pro"/>
                <a:cs typeface="Source Sans Pro"/>
              </a:defRPr>
            </a:lvl1pPr>
          </a:lstStyle>
          <a:p>
            <a:r>
              <a:rPr lang="en-US" dirty="0"/>
              <a:t>SQL SATURDAY | #</a:t>
            </a:r>
            <a:r>
              <a:rPr lang="pl-PL" dirty="0"/>
              <a:t>534</a:t>
            </a:r>
            <a:r>
              <a:rPr lang="en-US" dirty="0"/>
              <a:t> | </a:t>
            </a:r>
            <a:r>
              <a:rPr lang="pl-PL" dirty="0"/>
              <a:t>KRAKÓW 2016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0202217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Log </a:t>
            </a:r>
            <a:r>
              <a:rPr lang="pl-PL" dirty="0" err="1"/>
              <a:t>investigation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pl-PL" dirty="0"/>
          </a:p>
          <a:p>
            <a:pPr marL="0" indent="0">
              <a:buNone/>
            </a:pPr>
            <a:r>
              <a:rPr lang="pl-PL" dirty="0">
                <a:latin typeface="Consolas" panose="020B0609020204030204" pitchFamily="49" charset="0"/>
              </a:rPr>
              <a:t>SELECT * </a:t>
            </a:r>
          </a:p>
          <a:p>
            <a:pPr marL="0" indent="0">
              <a:buNone/>
            </a:pPr>
            <a:r>
              <a:rPr lang="pl-PL" dirty="0">
                <a:latin typeface="Consolas" panose="020B0609020204030204" pitchFamily="49" charset="0"/>
              </a:rPr>
              <a:t>FROM </a:t>
            </a:r>
            <a:r>
              <a:rPr lang="pl-PL" dirty="0" err="1">
                <a:latin typeface="Consolas" panose="020B0609020204030204" pitchFamily="49" charset="0"/>
              </a:rPr>
              <a:t>fn_dblog</a:t>
            </a:r>
            <a:r>
              <a:rPr lang="pl-PL" dirty="0">
                <a:latin typeface="Consolas" panose="020B0609020204030204" pitchFamily="49" charset="0"/>
              </a:rPr>
              <a:t>(NULL, NULL)</a:t>
            </a:r>
          </a:p>
          <a:p>
            <a:pPr marL="0" indent="0">
              <a:buNone/>
            </a:pPr>
            <a:endParaRPr lang="pl-PL" dirty="0"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pl-PL" dirty="0">
                <a:latin typeface="Consolas" panose="020B0609020204030204" pitchFamily="49" charset="0"/>
              </a:rPr>
              <a:t>SELECT * </a:t>
            </a:r>
          </a:p>
          <a:p>
            <a:pPr marL="0" indent="0">
              <a:buNone/>
            </a:pPr>
            <a:r>
              <a:rPr lang="pl-PL" dirty="0">
                <a:latin typeface="Consolas" panose="020B0609020204030204" pitchFamily="49" charset="0"/>
              </a:rPr>
              <a:t>FROM </a:t>
            </a:r>
            <a:r>
              <a:rPr lang="pl-PL" dirty="0" err="1">
                <a:latin typeface="Consolas" panose="020B0609020204030204" pitchFamily="49" charset="0"/>
              </a:rPr>
              <a:t>fn_dblog</a:t>
            </a:r>
            <a:r>
              <a:rPr lang="pl-PL" dirty="0">
                <a:latin typeface="Consolas" panose="020B0609020204030204" pitchFamily="49" charset="0"/>
              </a:rPr>
              <a:t>(@</a:t>
            </a:r>
            <a:r>
              <a:rPr lang="pl-PL" dirty="0" err="1">
                <a:latin typeface="Consolas" panose="020B0609020204030204" pitchFamily="49" charset="0"/>
              </a:rPr>
              <a:t>StartLSN</a:t>
            </a:r>
            <a:r>
              <a:rPr lang="pl-PL" dirty="0">
                <a:latin typeface="Consolas" panose="020B0609020204030204" pitchFamily="49" charset="0"/>
              </a:rPr>
              <a:t>, @</a:t>
            </a:r>
            <a:r>
              <a:rPr lang="pl-PL" dirty="0" err="1">
                <a:latin typeface="Consolas" panose="020B0609020204030204" pitchFamily="49" charset="0"/>
              </a:rPr>
              <a:t>EndLSN</a:t>
            </a:r>
            <a:r>
              <a:rPr lang="pl-PL" dirty="0">
                <a:latin typeface="Consolas" panose="020B0609020204030204" pitchFamily="49" charset="0"/>
              </a:rPr>
              <a:t>)</a:t>
            </a: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200" y="6465260"/>
            <a:ext cx="5562600" cy="256215"/>
          </a:xfrm>
          <a:prstGeom prst="rect">
            <a:avLst/>
          </a:prstGeom>
        </p:spPr>
        <p:txBody>
          <a:bodyPr vert="horz" lIns="0" tIns="45720" rIns="91440" bIns="45720" rtlCol="0" anchor="t" anchorCtr="0"/>
          <a:lstStyle>
            <a:lvl1pPr algn="l">
              <a:defRPr sz="1000" b="0" i="0" kern="0" spc="10">
                <a:solidFill>
                  <a:schemeClr val="accent1"/>
                </a:solidFill>
                <a:latin typeface="Source Sans Pro"/>
                <a:cs typeface="Source Sans Pro"/>
              </a:defRPr>
            </a:lvl1pPr>
          </a:lstStyle>
          <a:p>
            <a:r>
              <a:rPr lang="en-US" dirty="0"/>
              <a:t>SQL SATURDAY | #</a:t>
            </a:r>
            <a:r>
              <a:rPr lang="pl-PL" dirty="0"/>
              <a:t>534</a:t>
            </a:r>
            <a:r>
              <a:rPr lang="en-US" dirty="0"/>
              <a:t> | </a:t>
            </a:r>
            <a:r>
              <a:rPr lang="pl-PL" dirty="0"/>
              <a:t>KRAKÓW 2016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716887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DEMO</a:t>
            </a:r>
            <a:br>
              <a:rPr lang="pl-PL" dirty="0"/>
            </a:br>
            <a:r>
              <a:rPr lang="pl-PL" dirty="0" err="1"/>
              <a:t>Minimal</a:t>
            </a:r>
            <a:r>
              <a:rPr lang="pl-PL" dirty="0"/>
              <a:t> </a:t>
            </a:r>
            <a:r>
              <a:rPr lang="pl-PL" dirty="0" err="1"/>
              <a:t>logging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495528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 err="1"/>
              <a:t>What</a:t>
            </a:r>
            <a:r>
              <a:rPr lang="pl-PL" dirty="0"/>
              <a:t> </a:t>
            </a:r>
            <a:r>
              <a:rPr lang="pl-PL" dirty="0" err="1"/>
              <a:t>can</a:t>
            </a:r>
            <a:r>
              <a:rPr lang="pl-PL" dirty="0"/>
              <a:t> be </a:t>
            </a:r>
            <a:r>
              <a:rPr lang="pl-PL" dirty="0" err="1"/>
              <a:t>minimally</a:t>
            </a:r>
            <a:r>
              <a:rPr lang="pl-PL" dirty="0"/>
              <a:t> </a:t>
            </a:r>
            <a:r>
              <a:rPr lang="pl-PL" dirty="0" err="1"/>
              <a:t>logged</a:t>
            </a:r>
            <a:r>
              <a:rPr lang="pl-PL" dirty="0"/>
              <a:t>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Arial" panose="020B0604020202020204" pitchFamily="34" charset="0"/>
              <a:buChar char="•"/>
            </a:pPr>
            <a:r>
              <a:rPr lang="pl-PL" sz="2000" dirty="0"/>
              <a:t>BULK INSERT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l-PL" sz="2000" dirty="0" err="1"/>
              <a:t>bcp</a:t>
            </a:r>
            <a:endParaRPr lang="pl-PL" sz="2000" dirty="0"/>
          </a:p>
          <a:p>
            <a:pPr>
              <a:buFont typeface="Arial" panose="020B0604020202020204" pitchFamily="34" charset="0"/>
              <a:buChar char="•"/>
            </a:pPr>
            <a:r>
              <a:rPr lang="pl-PL" sz="2000" dirty="0"/>
              <a:t>SELECT INTO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l-PL" sz="2000" dirty="0"/>
              <a:t>INSERT INTO .. SELECT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l-PL" sz="2000" dirty="0"/>
              <a:t>CREATE INDEX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l-PL" sz="2000" dirty="0"/>
              <a:t>ALTER INDEX REBUILD, </a:t>
            </a:r>
            <a:r>
              <a:rPr lang="pl-PL" sz="2000" dirty="0">
                <a:solidFill>
                  <a:schemeClr val="bg1">
                    <a:lumMod val="50000"/>
                  </a:schemeClr>
                </a:solidFill>
              </a:rPr>
              <a:t>DBCC DBREINDEX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pl-PL" sz="2000" dirty="0"/>
              <a:t>REORGANIZE </a:t>
            </a:r>
            <a:r>
              <a:rPr lang="pl-PL" sz="2000" dirty="0" err="1"/>
              <a:t>always</a:t>
            </a:r>
            <a:r>
              <a:rPr lang="pl-PL" sz="2000" dirty="0"/>
              <a:t> </a:t>
            </a:r>
            <a:r>
              <a:rPr lang="pl-PL" sz="2000" dirty="0" err="1"/>
              <a:t>fully</a:t>
            </a:r>
            <a:r>
              <a:rPr lang="pl-PL" sz="2000" dirty="0"/>
              <a:t> </a:t>
            </a:r>
            <a:r>
              <a:rPr lang="pl-PL" sz="2000" dirty="0" err="1"/>
              <a:t>logged</a:t>
            </a:r>
            <a:endParaRPr lang="pl-PL" sz="2000" dirty="0"/>
          </a:p>
          <a:p>
            <a:pPr>
              <a:buFont typeface="Arial" panose="020B0604020202020204" pitchFamily="34" charset="0"/>
              <a:buChar char="•"/>
            </a:pPr>
            <a:r>
              <a:rPr lang="pl-PL" sz="2000" dirty="0"/>
              <a:t>.WRITE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l-PL" sz="2000" dirty="0">
                <a:solidFill>
                  <a:schemeClr val="bg1">
                    <a:lumMod val="50000"/>
                  </a:schemeClr>
                </a:solidFill>
              </a:rPr>
              <a:t>WRITETEXT, UPDATETEXT</a:t>
            </a:r>
          </a:p>
          <a:p>
            <a:pPr marL="0" indent="0">
              <a:buNone/>
            </a:pPr>
            <a:endParaRPr lang="pl-PL" sz="2000" dirty="0">
              <a:solidFill>
                <a:schemeClr val="bg1">
                  <a:lumMod val="50000"/>
                </a:schemeClr>
              </a:solidFill>
            </a:endParaRPr>
          </a:p>
          <a:p>
            <a:pPr marL="0" indent="0">
              <a:buNone/>
            </a:pPr>
            <a:r>
              <a:rPr lang="pl-PL" sz="2000" dirty="0">
                <a:solidFill>
                  <a:schemeClr val="bg1">
                    <a:lumMod val="50000"/>
                  </a:schemeClr>
                </a:solidFill>
              </a:rPr>
              <a:t>DEPRECATED</a:t>
            </a:r>
          </a:p>
          <a:p>
            <a:pPr marL="114300" indent="0">
              <a:buNone/>
            </a:pPr>
            <a:endParaRPr lang="en-US" sz="2000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200" y="6465260"/>
            <a:ext cx="5562600" cy="256215"/>
          </a:xfrm>
          <a:prstGeom prst="rect">
            <a:avLst/>
          </a:prstGeom>
        </p:spPr>
        <p:txBody>
          <a:bodyPr vert="horz" lIns="0" tIns="45720" rIns="91440" bIns="45720" rtlCol="0" anchor="t" anchorCtr="0"/>
          <a:lstStyle>
            <a:lvl1pPr algn="l">
              <a:defRPr sz="1000" b="0" i="0" kern="0" spc="10">
                <a:solidFill>
                  <a:schemeClr val="accent1"/>
                </a:solidFill>
                <a:latin typeface="Source Sans Pro"/>
                <a:cs typeface="Source Sans Pro"/>
              </a:defRPr>
            </a:lvl1pPr>
          </a:lstStyle>
          <a:p>
            <a:r>
              <a:rPr lang="en-US" dirty="0"/>
              <a:t>SQL SATURDAY | #</a:t>
            </a:r>
            <a:r>
              <a:rPr lang="pl-PL" dirty="0"/>
              <a:t>534</a:t>
            </a:r>
            <a:r>
              <a:rPr lang="en-US" dirty="0"/>
              <a:t> | </a:t>
            </a:r>
            <a:r>
              <a:rPr lang="pl-PL" dirty="0"/>
              <a:t>KRAKÓW 2016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2887014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 err="1"/>
              <a:t>Requirements</a:t>
            </a:r>
            <a:r>
              <a:rPr lang="pl-PL" dirty="0"/>
              <a:t> </a:t>
            </a:r>
            <a:r>
              <a:rPr lang="pl-PL" dirty="0" err="1"/>
              <a:t>summary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>
              <a:buNone/>
            </a:pPr>
            <a:r>
              <a:rPr lang="pl-PL" altLang="pl-PL" sz="2800" dirty="0">
                <a:latin typeface="Arial Unicode MS" panose="020B0604020202020204" pitchFamily="34" charset="-128"/>
              </a:rPr>
              <a:t>non</a:t>
            </a:r>
            <a:r>
              <a:rPr lang="pl-PL" altLang="pl-PL" sz="2800" dirty="0">
                <a:solidFill>
                  <a:srgbClr val="66CC66"/>
                </a:solidFill>
                <a:latin typeface="Arial Unicode MS" panose="020B0604020202020204" pitchFamily="34" charset="-128"/>
              </a:rPr>
              <a:t>-</a:t>
            </a:r>
            <a:r>
              <a:rPr lang="pl-PL" altLang="pl-PL" sz="2800" b="1" dirty="0">
                <a:solidFill>
                  <a:srgbClr val="993333"/>
                </a:solidFill>
                <a:latin typeface="Arial Unicode MS" panose="020B0604020202020204" pitchFamily="34" charset="-128"/>
              </a:rPr>
              <a:t>FULL</a:t>
            </a:r>
            <a:r>
              <a:rPr lang="pl-PL" altLang="pl-PL" sz="2800" dirty="0">
                <a:latin typeface="Arial Unicode MS" panose="020B0604020202020204" pitchFamily="34" charset="-128"/>
              </a:rPr>
              <a:t> </a:t>
            </a:r>
            <a:r>
              <a:rPr lang="pl-PL" altLang="pl-PL" sz="2800" dirty="0" err="1">
                <a:latin typeface="Arial Unicode MS" panose="020B0604020202020204" pitchFamily="34" charset="-128"/>
              </a:rPr>
              <a:t>recovery</a:t>
            </a:r>
            <a:r>
              <a:rPr lang="pl-PL" altLang="pl-PL" sz="2800" dirty="0">
                <a:latin typeface="Arial Unicode MS" panose="020B0604020202020204" pitchFamily="34" charset="-128"/>
              </a:rPr>
              <a:t> model</a:t>
            </a:r>
            <a:br>
              <a:rPr lang="pl-PL" altLang="pl-PL" sz="2800" dirty="0">
                <a:latin typeface="Arial Unicode MS" panose="020B0604020202020204" pitchFamily="34" charset="-128"/>
              </a:rPr>
            </a:br>
            <a:r>
              <a:rPr lang="pl-PL" altLang="pl-PL" sz="2800" b="1" dirty="0">
                <a:solidFill>
                  <a:srgbClr val="993333"/>
                </a:solidFill>
                <a:latin typeface="Arial Unicode MS" panose="020B0604020202020204" pitchFamily="34" charset="-128"/>
              </a:rPr>
              <a:t>AND</a:t>
            </a:r>
            <a:r>
              <a:rPr lang="pl-PL" altLang="pl-PL" sz="2800" dirty="0">
                <a:latin typeface="Arial Unicode MS" panose="020B0604020202020204" pitchFamily="34" charset="-128"/>
              </a:rPr>
              <a:t> </a:t>
            </a:r>
            <a:r>
              <a:rPr lang="pl-PL" altLang="pl-PL" sz="2800" b="1" dirty="0">
                <a:solidFill>
                  <a:srgbClr val="993333"/>
                </a:solidFill>
                <a:latin typeface="Arial Unicode MS" panose="020B0604020202020204" pitchFamily="34" charset="-128"/>
              </a:rPr>
              <a:t>NOT</a:t>
            </a:r>
            <a:r>
              <a:rPr lang="pl-PL" altLang="pl-PL" sz="2800" dirty="0">
                <a:latin typeface="Arial Unicode MS" panose="020B0604020202020204" pitchFamily="34" charset="-128"/>
              </a:rPr>
              <a:t> </a:t>
            </a:r>
            <a:r>
              <a:rPr lang="pl-PL" altLang="pl-PL" sz="2800" dirty="0" err="1">
                <a:latin typeface="Arial Unicode MS" panose="020B0604020202020204" pitchFamily="34" charset="-128"/>
              </a:rPr>
              <a:t>replicated</a:t>
            </a:r>
            <a:br>
              <a:rPr lang="pl-PL" altLang="pl-PL" sz="2800" dirty="0">
                <a:latin typeface="Arial Unicode MS" panose="020B0604020202020204" pitchFamily="34" charset="-128"/>
              </a:rPr>
            </a:br>
            <a:r>
              <a:rPr lang="pl-PL" altLang="pl-PL" sz="2800" b="1" dirty="0">
                <a:solidFill>
                  <a:srgbClr val="993333"/>
                </a:solidFill>
                <a:latin typeface="Arial Unicode MS" panose="020B0604020202020204" pitchFamily="34" charset="-128"/>
              </a:rPr>
              <a:t>AND</a:t>
            </a:r>
            <a:r>
              <a:rPr lang="pl-PL" altLang="pl-PL" sz="2800" dirty="0">
                <a:latin typeface="Arial Unicode MS" panose="020B0604020202020204" pitchFamily="34" charset="-128"/>
              </a:rPr>
              <a:t> </a:t>
            </a:r>
            <a:r>
              <a:rPr lang="pl-PL" altLang="pl-PL" sz="2800" dirty="0">
                <a:solidFill>
                  <a:srgbClr val="66CC66"/>
                </a:solidFill>
                <a:latin typeface="Arial Unicode MS" panose="020B0604020202020204" pitchFamily="34" charset="-128"/>
              </a:rPr>
              <a:t>(</a:t>
            </a:r>
            <a:br>
              <a:rPr lang="pl-PL" altLang="pl-PL" sz="2800" dirty="0">
                <a:latin typeface="Arial Unicode MS" panose="020B0604020202020204" pitchFamily="34" charset="-128"/>
              </a:rPr>
            </a:br>
            <a:r>
              <a:rPr lang="pl-PL" altLang="pl-PL" sz="2800" dirty="0">
                <a:latin typeface="Arial Unicode MS" panose="020B0604020202020204" pitchFamily="34" charset="-128"/>
              </a:rPr>
              <a:t>                </a:t>
            </a:r>
            <a:r>
              <a:rPr lang="pl-PL" altLang="pl-PL" sz="2800" dirty="0">
                <a:solidFill>
                  <a:srgbClr val="66CC66"/>
                </a:solidFill>
                <a:latin typeface="Arial Unicode MS" panose="020B0604020202020204" pitchFamily="34" charset="-128"/>
              </a:rPr>
              <a:t>(</a:t>
            </a:r>
            <a:r>
              <a:rPr lang="pl-PL" altLang="pl-PL" sz="2800" dirty="0" err="1">
                <a:latin typeface="Arial Unicode MS" panose="020B0604020202020204" pitchFamily="34" charset="-128"/>
              </a:rPr>
              <a:t>Heap</a:t>
            </a:r>
            <a:r>
              <a:rPr lang="pl-PL" altLang="pl-PL" sz="2800" dirty="0">
                <a:latin typeface="Arial Unicode MS" panose="020B0604020202020204" pitchFamily="34" charset="-128"/>
              </a:rPr>
              <a:t> </a:t>
            </a:r>
            <a:r>
              <a:rPr lang="pl-PL" altLang="pl-PL" sz="2800" b="1" dirty="0">
                <a:solidFill>
                  <a:srgbClr val="993333"/>
                </a:solidFill>
                <a:latin typeface="Arial Unicode MS" panose="020B0604020202020204" pitchFamily="34" charset="-128"/>
              </a:rPr>
              <a:t>AND</a:t>
            </a:r>
            <a:r>
              <a:rPr lang="pl-PL" altLang="pl-PL" sz="2800" dirty="0">
                <a:latin typeface="Arial Unicode MS" panose="020B0604020202020204" pitchFamily="34" charset="-128"/>
              </a:rPr>
              <a:t> TABLOCK</a:t>
            </a:r>
            <a:r>
              <a:rPr lang="pl-PL" altLang="pl-PL" sz="2800" dirty="0">
                <a:solidFill>
                  <a:srgbClr val="66CC66"/>
                </a:solidFill>
                <a:latin typeface="Arial Unicode MS" panose="020B0604020202020204" pitchFamily="34" charset="-128"/>
              </a:rPr>
              <a:t>)</a:t>
            </a:r>
            <a:br>
              <a:rPr lang="pl-PL" altLang="pl-PL" sz="2800" dirty="0">
                <a:latin typeface="Arial Unicode MS" panose="020B0604020202020204" pitchFamily="34" charset="-128"/>
              </a:rPr>
            </a:br>
            <a:r>
              <a:rPr lang="pl-PL" altLang="pl-PL" sz="2800" dirty="0">
                <a:latin typeface="Arial Unicode MS" panose="020B0604020202020204" pitchFamily="34" charset="-128"/>
              </a:rPr>
              <a:t>       </a:t>
            </a:r>
            <a:r>
              <a:rPr lang="pl-PL" altLang="pl-PL" sz="2800" b="1" dirty="0">
                <a:solidFill>
                  <a:srgbClr val="993333"/>
                </a:solidFill>
                <a:latin typeface="Arial Unicode MS" panose="020B0604020202020204" pitchFamily="34" charset="-128"/>
              </a:rPr>
              <a:t>OR</a:t>
            </a:r>
            <a:r>
              <a:rPr lang="pl-PL" altLang="pl-PL" sz="2800" dirty="0">
                <a:latin typeface="Arial Unicode MS" panose="020B0604020202020204" pitchFamily="34" charset="-128"/>
              </a:rPr>
              <a:t> </a:t>
            </a:r>
            <a:r>
              <a:rPr lang="pl-PL" altLang="pl-PL" sz="2800" dirty="0">
                <a:solidFill>
                  <a:srgbClr val="66CC66"/>
                </a:solidFill>
                <a:latin typeface="Arial Unicode MS" panose="020B0604020202020204" pitchFamily="34" charset="-128"/>
              </a:rPr>
              <a:t>(</a:t>
            </a:r>
            <a:r>
              <a:rPr lang="pl-PL" altLang="pl-PL" sz="2800" dirty="0">
                <a:latin typeface="Arial Unicode MS" panose="020B0604020202020204" pitchFamily="34" charset="-128"/>
              </a:rPr>
              <a:t>B</a:t>
            </a:r>
            <a:r>
              <a:rPr lang="pl-PL" altLang="pl-PL" sz="2800" dirty="0">
                <a:solidFill>
                  <a:srgbClr val="66CC66"/>
                </a:solidFill>
                <a:latin typeface="Arial Unicode MS" panose="020B0604020202020204" pitchFamily="34" charset="-128"/>
              </a:rPr>
              <a:t>-</a:t>
            </a:r>
            <a:r>
              <a:rPr lang="pl-PL" altLang="pl-PL" sz="2800" dirty="0" err="1">
                <a:latin typeface="Arial Unicode MS" panose="020B0604020202020204" pitchFamily="34" charset="-128"/>
              </a:rPr>
              <a:t>tree</a:t>
            </a:r>
            <a:r>
              <a:rPr lang="pl-PL" altLang="pl-PL" sz="2800" dirty="0">
                <a:latin typeface="Arial Unicode MS" panose="020B0604020202020204" pitchFamily="34" charset="-128"/>
              </a:rPr>
              <a:t> </a:t>
            </a:r>
            <a:r>
              <a:rPr lang="pl-PL" altLang="pl-PL" sz="2800" b="1" dirty="0">
                <a:solidFill>
                  <a:srgbClr val="993333"/>
                </a:solidFill>
                <a:latin typeface="Arial Unicode MS" panose="020B0604020202020204" pitchFamily="34" charset="-128"/>
              </a:rPr>
              <a:t>AND</a:t>
            </a:r>
            <a:r>
              <a:rPr lang="pl-PL" altLang="pl-PL" sz="2800" dirty="0">
                <a:latin typeface="Arial Unicode MS" panose="020B0604020202020204" pitchFamily="34" charset="-128"/>
              </a:rPr>
              <a:t> </a:t>
            </a:r>
            <a:r>
              <a:rPr lang="pl-PL" altLang="pl-PL" sz="2800" dirty="0" err="1">
                <a:latin typeface="Arial Unicode MS" panose="020B0604020202020204" pitchFamily="34" charset="-128"/>
              </a:rPr>
              <a:t>empty</a:t>
            </a:r>
            <a:r>
              <a:rPr lang="pl-PL" altLang="pl-PL" sz="2800" dirty="0">
                <a:latin typeface="Arial Unicode MS" panose="020B0604020202020204" pitchFamily="34" charset="-128"/>
              </a:rPr>
              <a:t> </a:t>
            </a:r>
            <a:r>
              <a:rPr lang="pl-PL" altLang="pl-PL" sz="2800" b="1" dirty="0">
                <a:solidFill>
                  <a:srgbClr val="993333"/>
                </a:solidFill>
                <a:latin typeface="Arial Unicode MS" panose="020B0604020202020204" pitchFamily="34" charset="-128"/>
              </a:rPr>
              <a:t>AND</a:t>
            </a:r>
            <a:r>
              <a:rPr lang="pl-PL" altLang="pl-PL" sz="2800" dirty="0">
                <a:latin typeface="Arial Unicode MS" panose="020B0604020202020204" pitchFamily="34" charset="-128"/>
              </a:rPr>
              <a:t> TABLOCK</a:t>
            </a:r>
            <a:r>
              <a:rPr lang="pl-PL" altLang="pl-PL" sz="2800" dirty="0">
                <a:solidFill>
                  <a:srgbClr val="66CC66"/>
                </a:solidFill>
                <a:latin typeface="Arial Unicode MS" panose="020B0604020202020204" pitchFamily="34" charset="-128"/>
              </a:rPr>
              <a:t>)</a:t>
            </a:r>
            <a:br>
              <a:rPr lang="pl-PL" altLang="pl-PL" sz="2800" dirty="0">
                <a:latin typeface="Arial Unicode MS" panose="020B0604020202020204" pitchFamily="34" charset="-128"/>
              </a:rPr>
            </a:br>
            <a:r>
              <a:rPr lang="pl-PL" altLang="pl-PL" sz="2800" dirty="0">
                <a:latin typeface="Arial Unicode MS" panose="020B0604020202020204" pitchFamily="34" charset="-128"/>
              </a:rPr>
              <a:t>       </a:t>
            </a:r>
            <a:r>
              <a:rPr lang="pl-PL" altLang="pl-PL" sz="2800" b="1" dirty="0">
                <a:solidFill>
                  <a:srgbClr val="993333"/>
                </a:solidFill>
                <a:latin typeface="Arial Unicode MS" panose="020B0604020202020204" pitchFamily="34" charset="-128"/>
              </a:rPr>
              <a:t>OR</a:t>
            </a:r>
            <a:r>
              <a:rPr lang="pl-PL" altLang="pl-PL" sz="2800" dirty="0">
                <a:latin typeface="Arial Unicode MS" panose="020B0604020202020204" pitchFamily="34" charset="-128"/>
              </a:rPr>
              <a:t> </a:t>
            </a:r>
            <a:r>
              <a:rPr lang="pl-PL" altLang="pl-PL" sz="2800" dirty="0">
                <a:solidFill>
                  <a:srgbClr val="66CC66"/>
                </a:solidFill>
                <a:latin typeface="Arial Unicode MS" panose="020B0604020202020204" pitchFamily="34" charset="-128"/>
              </a:rPr>
              <a:t>(</a:t>
            </a:r>
            <a:r>
              <a:rPr lang="pl-PL" altLang="pl-PL" sz="2800" dirty="0">
                <a:latin typeface="Arial Unicode MS" panose="020B0604020202020204" pitchFamily="34" charset="-128"/>
              </a:rPr>
              <a:t>B</a:t>
            </a:r>
            <a:r>
              <a:rPr lang="pl-PL" altLang="pl-PL" sz="2800" dirty="0">
                <a:solidFill>
                  <a:srgbClr val="66CC66"/>
                </a:solidFill>
                <a:latin typeface="Arial Unicode MS" panose="020B0604020202020204" pitchFamily="34" charset="-128"/>
              </a:rPr>
              <a:t>-</a:t>
            </a:r>
            <a:r>
              <a:rPr lang="pl-PL" altLang="pl-PL" sz="2800" dirty="0" err="1">
                <a:latin typeface="Arial Unicode MS" panose="020B0604020202020204" pitchFamily="34" charset="-128"/>
              </a:rPr>
              <a:t>tree</a:t>
            </a:r>
            <a:r>
              <a:rPr lang="pl-PL" altLang="pl-PL" sz="2800" dirty="0">
                <a:latin typeface="Arial Unicode MS" panose="020B0604020202020204" pitchFamily="34" charset="-128"/>
              </a:rPr>
              <a:t> </a:t>
            </a:r>
            <a:r>
              <a:rPr lang="pl-PL" altLang="pl-PL" sz="2800" b="1" dirty="0">
                <a:solidFill>
                  <a:srgbClr val="993333"/>
                </a:solidFill>
                <a:latin typeface="Arial Unicode MS" panose="020B0604020202020204" pitchFamily="34" charset="-128"/>
              </a:rPr>
              <a:t>AND</a:t>
            </a:r>
            <a:r>
              <a:rPr lang="pl-PL" altLang="pl-PL" sz="2800" dirty="0">
                <a:latin typeface="Arial Unicode MS" panose="020B0604020202020204" pitchFamily="34" charset="-128"/>
              </a:rPr>
              <a:t> </a:t>
            </a:r>
            <a:r>
              <a:rPr lang="pl-PL" altLang="pl-PL" sz="2800" dirty="0" err="1">
                <a:latin typeface="Arial Unicode MS" panose="020B0604020202020204" pitchFamily="34" charset="-128"/>
              </a:rPr>
              <a:t>empty</a:t>
            </a:r>
            <a:r>
              <a:rPr lang="pl-PL" altLang="pl-PL" sz="2800" dirty="0">
                <a:latin typeface="Arial Unicode MS" panose="020B0604020202020204" pitchFamily="34" charset="-128"/>
              </a:rPr>
              <a:t> </a:t>
            </a:r>
            <a:r>
              <a:rPr lang="pl-PL" altLang="pl-PL" sz="2800" b="1" dirty="0">
                <a:solidFill>
                  <a:srgbClr val="993333"/>
                </a:solidFill>
                <a:latin typeface="Arial Unicode MS" panose="020B0604020202020204" pitchFamily="34" charset="-128"/>
              </a:rPr>
              <a:t>AND</a:t>
            </a:r>
            <a:r>
              <a:rPr lang="pl-PL" altLang="pl-PL" sz="2800" dirty="0">
                <a:latin typeface="Arial Unicode MS" panose="020B0604020202020204" pitchFamily="34" charset="-128"/>
              </a:rPr>
              <a:t> TF</a:t>
            </a:r>
            <a:r>
              <a:rPr lang="pl-PL" altLang="pl-PL" sz="2800" dirty="0">
                <a:solidFill>
                  <a:srgbClr val="66CC66"/>
                </a:solidFill>
                <a:latin typeface="Arial Unicode MS" panose="020B0604020202020204" pitchFamily="34" charset="-128"/>
              </a:rPr>
              <a:t>-</a:t>
            </a:r>
            <a:r>
              <a:rPr lang="pl-PL" altLang="pl-PL" sz="2800" dirty="0">
                <a:solidFill>
                  <a:srgbClr val="CC66CC"/>
                </a:solidFill>
                <a:latin typeface="Arial Unicode MS" panose="020B0604020202020204" pitchFamily="34" charset="-128"/>
              </a:rPr>
              <a:t>610</a:t>
            </a:r>
            <a:r>
              <a:rPr lang="pl-PL" altLang="pl-PL" sz="2800" dirty="0">
                <a:solidFill>
                  <a:srgbClr val="66CC66"/>
                </a:solidFill>
                <a:latin typeface="Arial Unicode MS" panose="020B0604020202020204" pitchFamily="34" charset="-128"/>
              </a:rPr>
              <a:t>)</a:t>
            </a:r>
            <a:br>
              <a:rPr lang="pl-PL" altLang="pl-PL" sz="2800" dirty="0">
                <a:latin typeface="Arial Unicode MS" panose="020B0604020202020204" pitchFamily="34" charset="-128"/>
              </a:rPr>
            </a:br>
            <a:r>
              <a:rPr lang="pl-PL" altLang="pl-PL" sz="2800" dirty="0">
                <a:latin typeface="Arial Unicode MS" panose="020B0604020202020204" pitchFamily="34" charset="-128"/>
              </a:rPr>
              <a:t>       </a:t>
            </a:r>
            <a:r>
              <a:rPr lang="pl-PL" altLang="pl-PL" sz="2800" b="1" dirty="0">
                <a:solidFill>
                  <a:srgbClr val="993333"/>
                </a:solidFill>
                <a:latin typeface="Arial Unicode MS" panose="020B0604020202020204" pitchFamily="34" charset="-128"/>
              </a:rPr>
              <a:t>OR</a:t>
            </a:r>
            <a:r>
              <a:rPr lang="pl-PL" altLang="pl-PL" sz="2800" dirty="0">
                <a:latin typeface="Arial Unicode MS" panose="020B0604020202020204" pitchFamily="34" charset="-128"/>
              </a:rPr>
              <a:t> </a:t>
            </a:r>
            <a:r>
              <a:rPr lang="pl-PL" altLang="pl-PL" sz="2800" dirty="0">
                <a:solidFill>
                  <a:srgbClr val="66CC66"/>
                </a:solidFill>
                <a:latin typeface="Arial Unicode MS" panose="020B0604020202020204" pitchFamily="34" charset="-128"/>
              </a:rPr>
              <a:t>(</a:t>
            </a:r>
            <a:r>
              <a:rPr lang="pl-PL" altLang="pl-PL" sz="2800" dirty="0">
                <a:latin typeface="Arial Unicode MS" panose="020B0604020202020204" pitchFamily="34" charset="-128"/>
              </a:rPr>
              <a:t>B</a:t>
            </a:r>
            <a:r>
              <a:rPr lang="pl-PL" altLang="pl-PL" sz="2800" dirty="0">
                <a:solidFill>
                  <a:srgbClr val="66CC66"/>
                </a:solidFill>
                <a:latin typeface="Arial Unicode MS" panose="020B0604020202020204" pitchFamily="34" charset="-128"/>
              </a:rPr>
              <a:t>-</a:t>
            </a:r>
            <a:r>
              <a:rPr lang="pl-PL" altLang="pl-PL" sz="2800" dirty="0" err="1">
                <a:latin typeface="Arial Unicode MS" panose="020B0604020202020204" pitchFamily="34" charset="-128"/>
              </a:rPr>
              <a:t>tree</a:t>
            </a:r>
            <a:r>
              <a:rPr lang="pl-PL" altLang="pl-PL" sz="2800" dirty="0">
                <a:latin typeface="Arial Unicode MS" panose="020B0604020202020204" pitchFamily="34" charset="-128"/>
              </a:rPr>
              <a:t> </a:t>
            </a:r>
            <a:r>
              <a:rPr lang="pl-PL" altLang="pl-PL" sz="2800" b="1" dirty="0">
                <a:solidFill>
                  <a:srgbClr val="993333"/>
                </a:solidFill>
                <a:latin typeface="Arial Unicode MS" panose="020B0604020202020204" pitchFamily="34" charset="-128"/>
              </a:rPr>
              <a:t>AND</a:t>
            </a:r>
            <a:r>
              <a:rPr lang="pl-PL" altLang="pl-PL" sz="2800" dirty="0">
                <a:latin typeface="Arial Unicode MS" panose="020B0604020202020204" pitchFamily="34" charset="-128"/>
              </a:rPr>
              <a:t> </a:t>
            </a:r>
            <a:r>
              <a:rPr lang="pl-PL" altLang="pl-PL" sz="2800" dirty="0" err="1">
                <a:latin typeface="Arial Unicode MS" panose="020B0604020202020204" pitchFamily="34" charset="-128"/>
              </a:rPr>
              <a:t>nonempty</a:t>
            </a:r>
            <a:r>
              <a:rPr lang="pl-PL" altLang="pl-PL" sz="2800" dirty="0">
                <a:latin typeface="Arial Unicode MS" panose="020B0604020202020204" pitchFamily="34" charset="-128"/>
              </a:rPr>
              <a:t> </a:t>
            </a:r>
            <a:r>
              <a:rPr lang="pl-PL" altLang="pl-PL" sz="2800" b="1" dirty="0">
                <a:solidFill>
                  <a:srgbClr val="993333"/>
                </a:solidFill>
                <a:latin typeface="Arial Unicode MS" panose="020B0604020202020204" pitchFamily="34" charset="-128"/>
              </a:rPr>
              <a:t>AND</a:t>
            </a:r>
            <a:r>
              <a:rPr lang="pl-PL" altLang="pl-PL" sz="2800" dirty="0">
                <a:latin typeface="Arial Unicode MS" panose="020B0604020202020204" pitchFamily="34" charset="-128"/>
              </a:rPr>
              <a:t> TF</a:t>
            </a:r>
            <a:r>
              <a:rPr lang="pl-PL" altLang="pl-PL" sz="2800" dirty="0">
                <a:solidFill>
                  <a:srgbClr val="66CC66"/>
                </a:solidFill>
                <a:latin typeface="Arial Unicode MS" panose="020B0604020202020204" pitchFamily="34" charset="-128"/>
              </a:rPr>
              <a:t>-</a:t>
            </a:r>
            <a:r>
              <a:rPr lang="pl-PL" altLang="pl-PL" sz="2800" dirty="0">
                <a:solidFill>
                  <a:srgbClr val="CC66CC"/>
                </a:solidFill>
                <a:latin typeface="Arial Unicode MS" panose="020B0604020202020204" pitchFamily="34" charset="-128"/>
              </a:rPr>
              <a:t>610</a:t>
            </a:r>
            <a:r>
              <a:rPr lang="pl-PL" altLang="pl-PL" sz="2800" dirty="0">
                <a:latin typeface="Arial Unicode MS" panose="020B0604020202020204" pitchFamily="34" charset="-128"/>
              </a:rPr>
              <a:t> </a:t>
            </a:r>
            <a:r>
              <a:rPr lang="pl-PL" altLang="pl-PL" sz="2800" b="1" dirty="0">
                <a:solidFill>
                  <a:srgbClr val="993333"/>
                </a:solidFill>
                <a:latin typeface="Arial Unicode MS" panose="020B0604020202020204" pitchFamily="34" charset="-128"/>
              </a:rPr>
              <a:t>AND</a:t>
            </a:r>
            <a:r>
              <a:rPr lang="pl-PL" altLang="pl-PL" sz="2800" dirty="0">
                <a:latin typeface="Arial Unicode MS" panose="020B0604020202020204" pitchFamily="34" charset="-128"/>
              </a:rPr>
              <a:t> </a:t>
            </a:r>
            <a:r>
              <a:rPr lang="pl-PL" altLang="pl-PL" sz="2800" b="1" dirty="0">
                <a:solidFill>
                  <a:srgbClr val="993333"/>
                </a:solidFill>
                <a:latin typeface="Arial Unicode MS" panose="020B0604020202020204" pitchFamily="34" charset="-128"/>
              </a:rPr>
              <a:t>NEW</a:t>
            </a:r>
            <a:r>
              <a:rPr lang="pl-PL" altLang="pl-PL" sz="2800" dirty="0">
                <a:latin typeface="Arial Unicode MS" panose="020B0604020202020204" pitchFamily="34" charset="-128"/>
              </a:rPr>
              <a:t> </a:t>
            </a:r>
            <a:r>
              <a:rPr lang="pl-PL" altLang="pl-PL" sz="2800" dirty="0" err="1">
                <a:latin typeface="Arial Unicode MS" panose="020B0604020202020204" pitchFamily="34" charset="-128"/>
              </a:rPr>
              <a:t>key</a:t>
            </a:r>
            <a:r>
              <a:rPr lang="pl-PL" altLang="pl-PL" sz="2800" dirty="0" err="1">
                <a:solidFill>
                  <a:srgbClr val="66CC66"/>
                </a:solidFill>
                <a:latin typeface="Arial Unicode MS" panose="020B0604020202020204" pitchFamily="34" charset="-128"/>
              </a:rPr>
              <a:t>-</a:t>
            </a:r>
            <a:r>
              <a:rPr lang="pl-PL" altLang="pl-PL" sz="2800" dirty="0" err="1">
                <a:latin typeface="Arial Unicode MS" panose="020B0604020202020204" pitchFamily="34" charset="-128"/>
              </a:rPr>
              <a:t>range</a:t>
            </a:r>
            <a:r>
              <a:rPr lang="pl-PL" altLang="pl-PL" sz="2800" dirty="0">
                <a:solidFill>
                  <a:srgbClr val="66CC66"/>
                </a:solidFill>
                <a:latin typeface="Arial Unicode MS" panose="020B0604020202020204" pitchFamily="34" charset="-128"/>
              </a:rPr>
              <a:t>)</a:t>
            </a:r>
            <a:endParaRPr lang="pl-PL" altLang="pl-PL" sz="2800" dirty="0">
              <a:latin typeface="Arial" panose="020B0604020202020204" pitchFamily="34" charset="0"/>
            </a:endParaRPr>
          </a:p>
          <a:p>
            <a:pPr marL="0" lvl="0" indent="0">
              <a:buNone/>
            </a:pPr>
            <a:r>
              <a:rPr lang="pl-PL" altLang="pl-PL" sz="2800" dirty="0">
                <a:solidFill>
                  <a:srgbClr val="66CC66"/>
                </a:solidFill>
                <a:latin typeface="Arial Unicode MS" panose="020B0604020202020204" pitchFamily="34" charset="-128"/>
              </a:rPr>
              <a:t>)</a:t>
            </a:r>
          </a:p>
          <a:p>
            <a:pPr marL="0" indent="0" algn="r">
              <a:buNone/>
            </a:pPr>
            <a:r>
              <a:rPr lang="pl-PL" sz="1600" dirty="0"/>
              <a:t>Source: </a:t>
            </a:r>
            <a:r>
              <a:rPr lang="pl-PL" sz="1600" dirty="0" err="1"/>
              <a:t>Itzik</a:t>
            </a:r>
            <a:r>
              <a:rPr lang="pl-PL" sz="1600" dirty="0"/>
              <a:t> Ben-Gan, http://sqlmag.com/t-sql/minimally-logged-inserts</a:t>
            </a:r>
          </a:p>
          <a:p>
            <a:pPr marL="0" lvl="0" indent="0">
              <a:buNone/>
            </a:pPr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200" y="6465260"/>
            <a:ext cx="5562600" cy="256215"/>
          </a:xfrm>
          <a:prstGeom prst="rect">
            <a:avLst/>
          </a:prstGeom>
        </p:spPr>
        <p:txBody>
          <a:bodyPr vert="horz" lIns="0" tIns="45720" rIns="91440" bIns="45720" rtlCol="0" anchor="t" anchorCtr="0"/>
          <a:lstStyle>
            <a:lvl1pPr algn="l">
              <a:defRPr sz="1000" b="0" i="0" kern="0" spc="10">
                <a:solidFill>
                  <a:schemeClr val="accent1"/>
                </a:solidFill>
                <a:latin typeface="Source Sans Pro"/>
                <a:cs typeface="Source Sans Pro"/>
              </a:defRPr>
            </a:lvl1pPr>
          </a:lstStyle>
          <a:p>
            <a:r>
              <a:rPr lang="en-US" dirty="0"/>
              <a:t>SQL SATURDAY | #</a:t>
            </a:r>
            <a:r>
              <a:rPr lang="pl-PL" dirty="0"/>
              <a:t>534</a:t>
            </a:r>
            <a:r>
              <a:rPr lang="en-US" dirty="0"/>
              <a:t> | </a:t>
            </a:r>
            <a:r>
              <a:rPr lang="pl-PL" dirty="0"/>
              <a:t>KRAKÓW 2016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7053692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One </a:t>
            </a:r>
            <a:r>
              <a:rPr lang="pl-PL" dirty="0" err="1"/>
              <a:t>more</a:t>
            </a:r>
            <a:r>
              <a:rPr lang="pl-PL" dirty="0"/>
              <a:t> trick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pl-PL" dirty="0" err="1"/>
              <a:t>If</a:t>
            </a:r>
            <a:r>
              <a:rPr lang="pl-PL" dirty="0"/>
              <a:t> </a:t>
            </a:r>
            <a:r>
              <a:rPr lang="pl-PL" dirty="0" err="1"/>
              <a:t>you</a:t>
            </a:r>
            <a:r>
              <a:rPr lang="pl-PL" dirty="0"/>
              <a:t> </a:t>
            </a:r>
            <a:r>
              <a:rPr lang="pl-PL" dirty="0" err="1"/>
              <a:t>can’t</a:t>
            </a:r>
            <a:r>
              <a:rPr lang="pl-PL" dirty="0"/>
              <a:t> </a:t>
            </a:r>
            <a:r>
              <a:rPr lang="pl-PL" dirty="0" err="1"/>
              <a:t>use</a:t>
            </a:r>
            <a:r>
              <a:rPr lang="pl-PL" dirty="0"/>
              <a:t> TABLOCK </a:t>
            </a:r>
            <a:r>
              <a:rPr lang="pl-PL" dirty="0" err="1"/>
              <a:t>then</a:t>
            </a:r>
            <a:r>
              <a:rPr lang="pl-PL" dirty="0"/>
              <a:t> </a:t>
            </a:r>
            <a:r>
              <a:rPr lang="pl-PL" dirty="0" err="1"/>
              <a:t>use</a:t>
            </a:r>
            <a:r>
              <a:rPr lang="pl-PL" dirty="0"/>
              <a:t>:</a:t>
            </a:r>
          </a:p>
          <a:p>
            <a:pPr marL="0" indent="0">
              <a:buNone/>
            </a:pPr>
            <a:endParaRPr lang="pl-PL" dirty="0"/>
          </a:p>
          <a:p>
            <a:pPr marL="0" indent="0">
              <a:buNone/>
            </a:pPr>
            <a:r>
              <a:rPr lang="pl-PL" sz="2400" dirty="0">
                <a:latin typeface="Consolas" panose="020B0609020204030204" pitchFamily="49" charset="0"/>
              </a:rPr>
              <a:t>EXEC </a:t>
            </a:r>
            <a:r>
              <a:rPr lang="pl-PL" sz="2400" dirty="0" err="1">
                <a:latin typeface="Consolas" panose="020B0609020204030204" pitchFamily="49" charset="0"/>
              </a:rPr>
              <a:t>sys.sp_tableoption</a:t>
            </a:r>
            <a:endParaRPr lang="pl-PL" sz="2400" dirty="0"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pl-PL" sz="2400" dirty="0">
                <a:latin typeface="Consolas" panose="020B0609020204030204" pitchFamily="49" charset="0"/>
              </a:rPr>
              <a:t>	@</a:t>
            </a:r>
            <a:r>
              <a:rPr lang="pl-PL" sz="2400" dirty="0" err="1">
                <a:latin typeface="Consolas" panose="020B0609020204030204" pitchFamily="49" charset="0"/>
              </a:rPr>
              <a:t>TableNamePattern</a:t>
            </a:r>
            <a:r>
              <a:rPr lang="pl-PL" sz="2400" dirty="0">
                <a:latin typeface="Consolas" panose="020B0609020204030204" pitchFamily="49" charset="0"/>
              </a:rPr>
              <a:t> = </a:t>
            </a:r>
            <a:r>
              <a:rPr lang="pl-PL" sz="2400" dirty="0" err="1">
                <a:latin typeface="Consolas" panose="020B0609020204030204" pitchFamily="49" charset="0"/>
              </a:rPr>
              <a:t>N’dbo.Table</a:t>
            </a:r>
            <a:r>
              <a:rPr lang="pl-PL" sz="2400" dirty="0">
                <a:latin typeface="Consolas" panose="020B0609020204030204" pitchFamily="49" charset="0"/>
              </a:rPr>
              <a:t>’,</a:t>
            </a:r>
          </a:p>
          <a:p>
            <a:pPr marL="0" indent="0">
              <a:buNone/>
            </a:pPr>
            <a:r>
              <a:rPr lang="pl-PL" sz="2400" dirty="0">
                <a:latin typeface="Consolas" panose="020B0609020204030204" pitchFamily="49" charset="0"/>
              </a:rPr>
              <a:t>	@</a:t>
            </a:r>
            <a:r>
              <a:rPr lang="pl-PL" sz="2400" dirty="0" err="1">
                <a:latin typeface="Consolas" panose="020B0609020204030204" pitchFamily="49" charset="0"/>
              </a:rPr>
              <a:t>OptionName</a:t>
            </a:r>
            <a:r>
              <a:rPr lang="pl-PL" sz="2400" dirty="0">
                <a:latin typeface="Consolas" panose="020B0609020204030204" pitchFamily="49" charset="0"/>
              </a:rPr>
              <a:t> = ’</a:t>
            </a:r>
            <a:r>
              <a:rPr lang="pl-PL" sz="2400" dirty="0" err="1">
                <a:latin typeface="Consolas" panose="020B0609020204030204" pitchFamily="49" charset="0"/>
              </a:rPr>
              <a:t>table</a:t>
            </a:r>
            <a:r>
              <a:rPr lang="pl-PL" sz="2400" dirty="0">
                <a:latin typeface="Consolas" panose="020B0609020204030204" pitchFamily="49" charset="0"/>
              </a:rPr>
              <a:t> lock on </a:t>
            </a:r>
            <a:r>
              <a:rPr lang="pl-PL" sz="2400" dirty="0" err="1">
                <a:latin typeface="Consolas" panose="020B0609020204030204" pitchFamily="49" charset="0"/>
              </a:rPr>
              <a:t>bulk</a:t>
            </a:r>
            <a:r>
              <a:rPr lang="pl-PL" sz="2400" dirty="0">
                <a:latin typeface="Consolas" panose="020B0609020204030204" pitchFamily="49" charset="0"/>
              </a:rPr>
              <a:t> </a:t>
            </a:r>
            <a:r>
              <a:rPr lang="pl-PL" sz="2400" dirty="0" err="1">
                <a:latin typeface="Consolas" panose="020B0609020204030204" pitchFamily="49" charset="0"/>
              </a:rPr>
              <a:t>load</a:t>
            </a:r>
            <a:r>
              <a:rPr lang="pl-PL" sz="2400" dirty="0">
                <a:latin typeface="Consolas" panose="020B0609020204030204" pitchFamily="49" charset="0"/>
              </a:rPr>
              <a:t>’,</a:t>
            </a:r>
          </a:p>
          <a:p>
            <a:pPr marL="0" indent="0">
              <a:buNone/>
            </a:pPr>
            <a:r>
              <a:rPr lang="pl-PL" sz="2400" dirty="0">
                <a:latin typeface="Consolas" panose="020B0609020204030204" pitchFamily="49" charset="0"/>
              </a:rPr>
              <a:t>	@</a:t>
            </a:r>
            <a:r>
              <a:rPr lang="pl-PL" sz="2400" dirty="0" err="1">
                <a:latin typeface="Consolas" panose="020B0609020204030204" pitchFamily="49" charset="0"/>
              </a:rPr>
              <a:t>OptionValue</a:t>
            </a:r>
            <a:r>
              <a:rPr lang="pl-PL" sz="2400" dirty="0">
                <a:latin typeface="Consolas" panose="020B0609020204030204" pitchFamily="49" charset="0"/>
              </a:rPr>
              <a:t> = ’ON’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200" y="6465260"/>
            <a:ext cx="5562600" cy="256215"/>
          </a:xfrm>
          <a:prstGeom prst="rect">
            <a:avLst/>
          </a:prstGeom>
        </p:spPr>
        <p:txBody>
          <a:bodyPr vert="horz" lIns="0" tIns="45720" rIns="91440" bIns="45720" rtlCol="0" anchor="t" anchorCtr="0"/>
          <a:lstStyle>
            <a:lvl1pPr algn="l">
              <a:defRPr sz="1000" b="0" i="0" kern="0" spc="10">
                <a:solidFill>
                  <a:schemeClr val="accent1"/>
                </a:solidFill>
                <a:latin typeface="Source Sans Pro"/>
                <a:cs typeface="Source Sans Pro"/>
              </a:defRPr>
            </a:lvl1pPr>
          </a:lstStyle>
          <a:p>
            <a:r>
              <a:rPr lang="en-US" dirty="0"/>
              <a:t>SQL SATURDAY | #</a:t>
            </a:r>
            <a:r>
              <a:rPr lang="pl-PL" dirty="0"/>
              <a:t>534</a:t>
            </a:r>
            <a:r>
              <a:rPr lang="en-US" dirty="0"/>
              <a:t> | </a:t>
            </a:r>
            <a:r>
              <a:rPr lang="pl-PL" dirty="0"/>
              <a:t>KRAKÓW 2016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6406880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Pros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l-PL" dirty="0" err="1"/>
              <a:t>Faster</a:t>
            </a:r>
            <a:r>
              <a:rPr lang="pl-PL" dirty="0"/>
              <a:t> </a:t>
            </a:r>
            <a:r>
              <a:rPr lang="pl-PL" dirty="0" err="1"/>
              <a:t>transactions</a:t>
            </a:r>
            <a:r>
              <a:rPr lang="pl-PL" dirty="0"/>
              <a:t> and log </a:t>
            </a:r>
            <a:r>
              <a:rPr lang="pl-PL" dirty="0" err="1"/>
              <a:t>saving</a:t>
            </a:r>
            <a:endParaRPr lang="pl-PL" dirty="0"/>
          </a:p>
          <a:p>
            <a:r>
              <a:rPr lang="pl-PL" dirty="0" err="1"/>
              <a:t>Smaller</a:t>
            </a:r>
            <a:r>
              <a:rPr lang="pl-PL" dirty="0"/>
              <a:t> I/O</a:t>
            </a:r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200" y="6465260"/>
            <a:ext cx="5562600" cy="256215"/>
          </a:xfrm>
          <a:prstGeom prst="rect">
            <a:avLst/>
          </a:prstGeom>
        </p:spPr>
        <p:txBody>
          <a:bodyPr vert="horz" lIns="0" tIns="45720" rIns="91440" bIns="45720" rtlCol="0" anchor="t" anchorCtr="0"/>
          <a:lstStyle>
            <a:lvl1pPr algn="l">
              <a:defRPr sz="1000" b="0" i="0" kern="0" spc="10">
                <a:solidFill>
                  <a:schemeClr val="accent1"/>
                </a:solidFill>
                <a:latin typeface="Source Sans Pro"/>
                <a:cs typeface="Source Sans Pro"/>
              </a:defRPr>
            </a:lvl1pPr>
          </a:lstStyle>
          <a:p>
            <a:r>
              <a:rPr lang="en-US" dirty="0"/>
              <a:t>SQL SATURDAY | #</a:t>
            </a:r>
            <a:r>
              <a:rPr lang="pl-PL" dirty="0"/>
              <a:t>534</a:t>
            </a:r>
            <a:r>
              <a:rPr lang="en-US" dirty="0"/>
              <a:t> | </a:t>
            </a:r>
            <a:r>
              <a:rPr lang="pl-PL" dirty="0"/>
              <a:t>KRAKÓW 2016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578531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And not pros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Arial" panose="020B0604020202020204" pitchFamily="34" charset="0"/>
              <a:buChar char="•"/>
            </a:pPr>
            <a:r>
              <a:rPr lang="pl-PL" sz="2600" dirty="0" err="1"/>
              <a:t>Sensitive</a:t>
            </a:r>
            <a:r>
              <a:rPr lang="pl-PL" sz="2600" dirty="0"/>
              <a:t> for data file </a:t>
            </a:r>
            <a:r>
              <a:rPr lang="pl-PL" sz="2600" dirty="0" err="1"/>
              <a:t>errors</a:t>
            </a:r>
            <a:endParaRPr lang="pl-PL" sz="2600" dirty="0"/>
          </a:p>
          <a:p>
            <a:pPr>
              <a:buFont typeface="Arial" panose="020B0604020202020204" pitchFamily="34" charset="0"/>
              <a:buChar char="•"/>
            </a:pPr>
            <a:r>
              <a:rPr lang="pl-PL" sz="2600" dirty="0" err="1"/>
              <a:t>Requires</a:t>
            </a:r>
            <a:r>
              <a:rPr lang="pl-PL" sz="2600" dirty="0"/>
              <a:t> SIMPLE </a:t>
            </a:r>
            <a:r>
              <a:rPr lang="pl-PL" sz="2600" dirty="0" err="1"/>
              <a:t>recovery</a:t>
            </a:r>
            <a:r>
              <a:rPr lang="pl-PL" sz="2600" dirty="0"/>
              <a:t> model </a:t>
            </a:r>
            <a:r>
              <a:rPr lang="pl-PL" sz="2600" dirty="0" err="1"/>
              <a:t>or</a:t>
            </a:r>
            <a:r>
              <a:rPr lang="pl-PL" sz="2600" dirty="0"/>
              <a:t> </a:t>
            </a:r>
            <a:r>
              <a:rPr lang="pl-PL" sz="2600" dirty="0" err="1"/>
              <a:t>switching</a:t>
            </a:r>
            <a:r>
              <a:rPr lang="pl-PL" sz="2600" dirty="0"/>
              <a:t> </a:t>
            </a:r>
            <a:r>
              <a:rPr lang="pl-PL" sz="2600" dirty="0" err="1"/>
              <a:t>between</a:t>
            </a:r>
            <a:r>
              <a:rPr lang="pl-PL" sz="2600" dirty="0"/>
              <a:t> FULL and BULK LOGGED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pl-PL" dirty="0" err="1"/>
              <a:t>So</a:t>
            </a:r>
            <a:r>
              <a:rPr lang="pl-PL" dirty="0"/>
              <a:t> we </a:t>
            </a:r>
            <a:r>
              <a:rPr lang="pl-PL" dirty="0" err="1"/>
              <a:t>won’t</a:t>
            </a:r>
            <a:r>
              <a:rPr lang="pl-PL" dirty="0"/>
              <a:t> </a:t>
            </a:r>
            <a:r>
              <a:rPr lang="pl-PL" dirty="0" err="1"/>
              <a:t>use</a:t>
            </a:r>
            <a:r>
              <a:rPr lang="pl-PL" dirty="0"/>
              <a:t> Mirroring and </a:t>
            </a:r>
            <a:r>
              <a:rPr lang="pl-PL" dirty="0" err="1"/>
              <a:t>Availability</a:t>
            </a:r>
            <a:r>
              <a:rPr lang="pl-PL" dirty="0"/>
              <a:t> </a:t>
            </a:r>
            <a:r>
              <a:rPr lang="pl-PL" dirty="0" err="1"/>
              <a:t>Groups</a:t>
            </a:r>
            <a:endParaRPr lang="pl-PL" dirty="0"/>
          </a:p>
          <a:p>
            <a:pPr lvl="1">
              <a:buFont typeface="Arial" panose="020B0604020202020204" pitchFamily="34" charset="0"/>
              <a:buChar char="•"/>
            </a:pPr>
            <a:r>
              <a:rPr lang="pl-PL" dirty="0"/>
              <a:t>But Log </a:t>
            </a:r>
            <a:r>
              <a:rPr lang="pl-PL" dirty="0" err="1"/>
              <a:t>Shipping</a:t>
            </a:r>
            <a:r>
              <a:rPr lang="pl-PL" dirty="0"/>
              <a:t> </a:t>
            </a:r>
            <a:r>
              <a:rPr lang="pl-PL" dirty="0" err="1"/>
              <a:t>still</a:t>
            </a:r>
            <a:r>
              <a:rPr lang="pl-PL" dirty="0"/>
              <a:t> </a:t>
            </a:r>
            <a:r>
              <a:rPr lang="pl-PL" dirty="0" err="1"/>
              <a:t>can</a:t>
            </a:r>
            <a:r>
              <a:rPr lang="pl-PL" dirty="0"/>
              <a:t> </a:t>
            </a:r>
            <a:r>
              <a:rPr lang="pl-PL" dirty="0" err="1"/>
              <a:t>work</a:t>
            </a:r>
            <a:endParaRPr lang="pl-PL" dirty="0"/>
          </a:p>
          <a:p>
            <a:pPr>
              <a:buFont typeface="Arial" panose="020B0604020202020204" pitchFamily="34" charset="0"/>
              <a:buChar char="•"/>
            </a:pPr>
            <a:r>
              <a:rPr lang="pl-PL" sz="2600" dirty="0"/>
              <a:t>May </a:t>
            </a:r>
            <a:r>
              <a:rPr lang="pl-PL" sz="2600" dirty="0" err="1"/>
              <a:t>require</a:t>
            </a:r>
            <a:r>
              <a:rPr lang="pl-PL" sz="2600" dirty="0"/>
              <a:t> TF 610 – </a:t>
            </a:r>
            <a:r>
              <a:rPr lang="pl-PL" sz="2600" dirty="0" err="1"/>
              <a:t>sysadmin</a:t>
            </a:r>
            <a:endParaRPr lang="pl-PL" sz="2600" dirty="0"/>
          </a:p>
          <a:p>
            <a:pPr>
              <a:buFont typeface="Arial" panose="020B0604020202020204" pitchFamily="34" charset="0"/>
              <a:buChar char="•"/>
            </a:pPr>
            <a:r>
              <a:rPr lang="pl-PL" sz="2600" dirty="0" err="1"/>
              <a:t>All</a:t>
            </a:r>
            <a:r>
              <a:rPr lang="pl-PL" sz="2600" dirty="0"/>
              <a:t> data </a:t>
            </a:r>
            <a:r>
              <a:rPr lang="pl-PL" sz="2600" dirty="0" err="1"/>
              <a:t>pages</a:t>
            </a:r>
            <a:r>
              <a:rPr lang="pl-PL" sz="2600" dirty="0"/>
              <a:t> </a:t>
            </a:r>
            <a:r>
              <a:rPr lang="pl-PL" sz="2600" dirty="0" err="1"/>
              <a:t>have</a:t>
            </a:r>
            <a:r>
              <a:rPr lang="pl-PL" sz="2600" dirty="0"/>
              <a:t> to be </a:t>
            </a:r>
            <a:r>
              <a:rPr lang="pl-PL" sz="2600" dirty="0" err="1"/>
              <a:t>written</a:t>
            </a:r>
            <a:r>
              <a:rPr lang="pl-PL" sz="2600" dirty="0"/>
              <a:t> to </a:t>
            </a:r>
            <a:r>
              <a:rPr lang="pl-PL" sz="2600" dirty="0" err="1"/>
              <a:t>disk</a:t>
            </a:r>
            <a:r>
              <a:rPr lang="pl-PL" sz="2600" dirty="0"/>
              <a:t> </a:t>
            </a:r>
            <a:r>
              <a:rPr lang="pl-PL" sz="2600" dirty="0" err="1"/>
              <a:t>before</a:t>
            </a:r>
            <a:r>
              <a:rPr lang="pl-PL" sz="2600" dirty="0"/>
              <a:t> </a:t>
            </a:r>
            <a:r>
              <a:rPr lang="pl-PL" sz="2600" dirty="0" err="1"/>
              <a:t>transaction</a:t>
            </a:r>
            <a:r>
              <a:rPr lang="pl-PL" sz="2600" dirty="0"/>
              <a:t> </a:t>
            </a:r>
            <a:r>
              <a:rPr lang="pl-PL" sz="2600" dirty="0" err="1"/>
              <a:t>ends</a:t>
            </a:r>
            <a:endParaRPr lang="pl-PL" sz="2600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200" y="6465260"/>
            <a:ext cx="5562600" cy="256215"/>
          </a:xfrm>
          <a:prstGeom prst="rect">
            <a:avLst/>
          </a:prstGeom>
        </p:spPr>
        <p:txBody>
          <a:bodyPr vert="horz" lIns="0" tIns="45720" rIns="91440" bIns="45720" rtlCol="0" anchor="t" anchorCtr="0"/>
          <a:lstStyle>
            <a:lvl1pPr algn="l">
              <a:defRPr sz="1000" b="0" i="0" kern="0" spc="10">
                <a:solidFill>
                  <a:schemeClr val="accent1"/>
                </a:solidFill>
                <a:latin typeface="Source Sans Pro"/>
                <a:cs typeface="Source Sans Pro"/>
              </a:defRPr>
            </a:lvl1pPr>
          </a:lstStyle>
          <a:p>
            <a:r>
              <a:rPr lang="en-US" dirty="0"/>
              <a:t>SQL SATURDAY | #</a:t>
            </a:r>
            <a:r>
              <a:rPr lang="pl-PL" dirty="0"/>
              <a:t>534</a:t>
            </a:r>
            <a:r>
              <a:rPr lang="en-US" dirty="0"/>
              <a:t> | </a:t>
            </a:r>
            <a:r>
              <a:rPr lang="pl-PL" dirty="0"/>
              <a:t>KRAKÓW 2016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177786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TRUNCATE TABLE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l-PL" dirty="0" err="1"/>
              <a:t>Lightning</a:t>
            </a:r>
            <a:r>
              <a:rPr lang="pl-PL" dirty="0"/>
              <a:t> fast data </a:t>
            </a:r>
            <a:r>
              <a:rPr lang="pl-PL" dirty="0" err="1"/>
              <a:t>deletion</a:t>
            </a:r>
            <a:endParaRPr lang="pl-PL" dirty="0"/>
          </a:p>
          <a:p>
            <a:r>
              <a:rPr lang="pl-PL" dirty="0" err="1"/>
              <a:t>Is</a:t>
            </a:r>
            <a:r>
              <a:rPr lang="pl-PL" dirty="0"/>
              <a:t> </a:t>
            </a:r>
            <a:r>
              <a:rPr lang="pl-PL" dirty="0" err="1"/>
              <a:t>it</a:t>
            </a:r>
            <a:r>
              <a:rPr lang="pl-PL" dirty="0"/>
              <a:t> </a:t>
            </a:r>
            <a:r>
              <a:rPr lang="pl-PL" dirty="0" err="1"/>
              <a:t>logged</a:t>
            </a:r>
            <a:r>
              <a:rPr lang="pl-PL" dirty="0"/>
              <a:t> </a:t>
            </a:r>
            <a:r>
              <a:rPr lang="pl-PL" dirty="0" err="1"/>
              <a:t>or</a:t>
            </a:r>
            <a:r>
              <a:rPr lang="pl-PL" dirty="0"/>
              <a:t> not?</a:t>
            </a:r>
          </a:p>
          <a:p>
            <a:r>
              <a:rPr lang="pl-PL" dirty="0" err="1"/>
              <a:t>Why</a:t>
            </a:r>
            <a:r>
              <a:rPr lang="pl-PL" dirty="0"/>
              <a:t> </a:t>
            </a:r>
            <a:r>
              <a:rPr lang="pl-PL" dirty="0" err="1"/>
              <a:t>is</a:t>
            </a:r>
            <a:r>
              <a:rPr lang="pl-PL" dirty="0"/>
              <a:t> </a:t>
            </a:r>
            <a:r>
              <a:rPr lang="pl-PL" dirty="0" err="1"/>
              <a:t>it</a:t>
            </a:r>
            <a:r>
              <a:rPr lang="pl-PL" dirty="0"/>
              <a:t> </a:t>
            </a:r>
            <a:r>
              <a:rPr lang="pl-PL" dirty="0" err="1"/>
              <a:t>so</a:t>
            </a:r>
            <a:r>
              <a:rPr lang="pl-PL" dirty="0"/>
              <a:t> </a:t>
            </a:r>
            <a:r>
              <a:rPr lang="pl-PL"/>
              <a:t>fast?</a:t>
            </a:r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200" y="6465260"/>
            <a:ext cx="5562600" cy="256215"/>
          </a:xfrm>
          <a:prstGeom prst="rect">
            <a:avLst/>
          </a:prstGeom>
        </p:spPr>
        <p:txBody>
          <a:bodyPr vert="horz" lIns="0" tIns="45720" rIns="91440" bIns="45720" rtlCol="0" anchor="t" anchorCtr="0"/>
          <a:lstStyle>
            <a:lvl1pPr algn="l">
              <a:defRPr sz="1000" b="0" i="0" kern="0" spc="10">
                <a:solidFill>
                  <a:schemeClr val="accent1"/>
                </a:solidFill>
                <a:latin typeface="Source Sans Pro"/>
                <a:cs typeface="Source Sans Pro"/>
              </a:defRPr>
            </a:lvl1pPr>
          </a:lstStyle>
          <a:p>
            <a:r>
              <a:rPr lang="en-US" dirty="0"/>
              <a:t>SQL SATURDAY | #</a:t>
            </a:r>
            <a:r>
              <a:rPr lang="pl-PL" dirty="0"/>
              <a:t>534</a:t>
            </a:r>
            <a:r>
              <a:rPr lang="en-US" dirty="0"/>
              <a:t> | </a:t>
            </a:r>
            <a:r>
              <a:rPr lang="pl-PL" dirty="0"/>
              <a:t>KRAKÓW 2016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0078281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DEMO</a:t>
            </a:r>
            <a:br>
              <a:rPr lang="pl-PL" dirty="0"/>
            </a:br>
            <a:r>
              <a:rPr lang="pl-PL" dirty="0"/>
              <a:t>TRUNCATE TABLE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0078146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itle 1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 err="1"/>
              <a:t>Our</a:t>
            </a:r>
            <a:r>
              <a:rPr lang="pl-PL" dirty="0"/>
              <a:t> </a:t>
            </a:r>
            <a:r>
              <a:rPr lang="pl-PL" dirty="0" err="1"/>
              <a:t>Sponsors</a:t>
            </a:r>
            <a:endParaRPr lang="en-US" dirty="0"/>
          </a:p>
        </p:txBody>
      </p:sp>
      <p:sp>
        <p:nvSpPr>
          <p:cNvPr id="20" name="Date Placeholder 3"/>
          <p:cNvSpPr>
            <a:spLocks noGrp="1"/>
          </p:cNvSpPr>
          <p:nvPr>
            <p:ph type="dt" sz="half" idx="2"/>
          </p:nvPr>
        </p:nvSpPr>
        <p:spPr>
          <a:xfrm>
            <a:off x="706329" y="6286903"/>
            <a:ext cx="85136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rgbClr val="FFFFFF"/>
                </a:solidFill>
              </a:defRPr>
            </a:lvl1pPr>
          </a:lstStyle>
          <a:p>
            <a:fld id="{5942B21B-2ADA-A040-A652-A7305E1B99FE}" type="datetimeFigureOut">
              <a:rPr lang="en-US" smtClean="0"/>
              <a:pPr/>
              <a:t>10/1/2016</a:t>
            </a:fld>
            <a:r>
              <a:rPr lang="en-US" dirty="0"/>
              <a:t>  |</a:t>
            </a:r>
          </a:p>
        </p:txBody>
      </p:sp>
      <p:sp>
        <p:nvSpPr>
          <p:cNvPr id="2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420114" y="6286903"/>
            <a:ext cx="315374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rgbClr val="FFFFFF"/>
                </a:solidFill>
              </a:defRPr>
            </a:lvl1pPr>
          </a:lstStyle>
          <a:p>
            <a:r>
              <a:rPr lang="en-US" dirty="0"/>
              <a:t>Footer Goes Here</a:t>
            </a:r>
          </a:p>
        </p:txBody>
      </p:sp>
      <p:sp>
        <p:nvSpPr>
          <p:cNvPr id="22" name="Slide Number Placeholder 5"/>
          <p:cNvSpPr txBox="1">
            <a:spLocks/>
          </p:cNvSpPr>
          <p:nvPr/>
        </p:nvSpPr>
        <p:spPr>
          <a:xfrm>
            <a:off x="228193" y="6286903"/>
            <a:ext cx="52774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57200" rtl="0" eaLnBrk="1" latinLnBrk="0" hangingPunct="1">
              <a:defRPr sz="11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87FD5303-69AD-2E4D-B18B-E5EED0F0A60B}" type="slidenum">
              <a:rPr lang="en-US" smtClean="0"/>
              <a:pPr/>
              <a:t>2</a:t>
            </a:fld>
            <a:r>
              <a:rPr lang="en-US"/>
              <a:t>  |  </a:t>
            </a:r>
            <a:endParaRPr lang="en-US" dirty="0"/>
          </a:p>
        </p:txBody>
      </p:sp>
      <p:pic>
        <p:nvPicPr>
          <p:cNvPr id="4" name="Obraz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2271" y="1417638"/>
            <a:ext cx="4763165" cy="1428949"/>
          </a:xfrm>
          <a:prstGeom prst="rect">
            <a:avLst/>
          </a:prstGeom>
        </p:spPr>
      </p:pic>
      <p:pic>
        <p:nvPicPr>
          <p:cNvPr id="5" name="Obraz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3233" y="3040383"/>
            <a:ext cx="2628767" cy="630904"/>
          </a:xfrm>
          <a:prstGeom prst="rect">
            <a:avLst/>
          </a:prstGeom>
        </p:spPr>
      </p:pic>
      <p:pic>
        <p:nvPicPr>
          <p:cNvPr id="6" name="Obraz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61751" y="5140798"/>
            <a:ext cx="3415784" cy="1030402"/>
          </a:xfrm>
          <a:prstGeom prst="rect">
            <a:avLst/>
          </a:prstGeom>
        </p:spPr>
      </p:pic>
      <p:pic>
        <p:nvPicPr>
          <p:cNvPr id="2" name="Obraz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07071" y="2691738"/>
            <a:ext cx="1328194" cy="1328194"/>
          </a:xfrm>
          <a:prstGeom prst="rect">
            <a:avLst/>
          </a:prstGeom>
        </p:spPr>
      </p:pic>
      <p:pic>
        <p:nvPicPr>
          <p:cNvPr id="3" name="Obraz 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339797" y="4347109"/>
            <a:ext cx="1999148" cy="799660"/>
          </a:xfrm>
          <a:prstGeom prst="rect">
            <a:avLst/>
          </a:prstGeom>
        </p:spPr>
      </p:pic>
      <p:pic>
        <p:nvPicPr>
          <p:cNvPr id="7" name="Obraz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240518" y="4347109"/>
            <a:ext cx="1458250" cy="816620"/>
          </a:xfrm>
          <a:prstGeom prst="rect">
            <a:avLst/>
          </a:prstGeom>
        </p:spPr>
      </p:pic>
      <p:pic>
        <p:nvPicPr>
          <p:cNvPr id="8" name="Obraz 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277309" y="4347110"/>
            <a:ext cx="1974546" cy="799660"/>
          </a:xfrm>
          <a:prstGeom prst="rect">
            <a:avLst/>
          </a:prstGeom>
        </p:spPr>
      </p:pic>
      <p:sp>
        <p:nvSpPr>
          <p:cNvPr id="13" name="Footer Placeholder 4"/>
          <p:cNvSpPr txBox="1">
            <a:spLocks/>
          </p:cNvSpPr>
          <p:nvPr/>
        </p:nvSpPr>
        <p:spPr>
          <a:xfrm>
            <a:off x="457200" y="6465260"/>
            <a:ext cx="5562600" cy="256215"/>
          </a:xfrm>
          <a:prstGeom prst="rect">
            <a:avLst/>
          </a:prstGeom>
        </p:spPr>
        <p:txBody>
          <a:bodyPr vert="horz" lIns="0" tIns="45720" rIns="91440" bIns="45720" rtlCol="0" anchor="t" anchorCtr="0"/>
          <a:lstStyle>
            <a:defPPr>
              <a:defRPr lang="en-US"/>
            </a:defPPr>
            <a:lvl1pPr marL="0" algn="l" defTabSz="457200" rtl="0" eaLnBrk="1" latinLnBrk="0" hangingPunct="1">
              <a:defRPr sz="1000" b="0" i="0" kern="0" spc="10">
                <a:solidFill>
                  <a:schemeClr val="accent1"/>
                </a:solidFill>
                <a:latin typeface="Source Sans Pro"/>
                <a:ea typeface="+mn-ea"/>
                <a:cs typeface="Source Sans Pro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/>
              <a:t>SQL SATURDAY | #</a:t>
            </a:r>
            <a:r>
              <a:rPr lang="pl-PL"/>
              <a:t>534</a:t>
            </a:r>
            <a:r>
              <a:rPr lang="en-US"/>
              <a:t> | </a:t>
            </a:r>
            <a:r>
              <a:rPr lang="pl-PL"/>
              <a:t>KRAKÓW 2016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4233561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 err="1"/>
              <a:t>What</a:t>
            </a:r>
            <a:r>
              <a:rPr lang="pl-PL" dirty="0"/>
              <a:t> to </a:t>
            </a:r>
            <a:r>
              <a:rPr lang="pl-PL" dirty="0" err="1"/>
              <a:t>remember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l-PL" sz="3200" dirty="0" err="1"/>
              <a:t>Minimal</a:t>
            </a:r>
            <a:r>
              <a:rPr lang="pl-PL" sz="3200" dirty="0"/>
              <a:t> </a:t>
            </a:r>
            <a:r>
              <a:rPr lang="pl-PL" sz="3200" dirty="0" err="1"/>
              <a:t>logging</a:t>
            </a:r>
            <a:r>
              <a:rPr lang="pl-PL" sz="3200" dirty="0"/>
              <a:t> </a:t>
            </a:r>
            <a:r>
              <a:rPr lang="pl-PL" sz="3200" dirty="0" err="1"/>
              <a:t>is</a:t>
            </a:r>
            <a:r>
              <a:rPr lang="pl-PL" sz="3200" dirty="0"/>
              <a:t> </a:t>
            </a:r>
            <a:r>
              <a:rPr lang="pl-PL" sz="3200" dirty="0" err="1"/>
              <a:t>just</a:t>
            </a:r>
            <a:r>
              <a:rPr lang="pl-PL" sz="3200" dirty="0"/>
              <a:t> </a:t>
            </a:r>
            <a:r>
              <a:rPr lang="pl-PL" sz="3200" dirty="0" err="1"/>
              <a:t>saving</a:t>
            </a:r>
            <a:r>
              <a:rPr lang="pl-PL" sz="3200" dirty="0"/>
              <a:t> </a:t>
            </a:r>
            <a:r>
              <a:rPr lang="pl-PL" sz="3200" dirty="0" err="1"/>
              <a:t>page</a:t>
            </a:r>
            <a:r>
              <a:rPr lang="pl-PL" sz="3200" dirty="0"/>
              <a:t> </a:t>
            </a:r>
            <a:r>
              <a:rPr lang="pl-PL" sz="3200" dirty="0" err="1"/>
              <a:t>allocation</a:t>
            </a:r>
            <a:r>
              <a:rPr lang="pl-PL" sz="3200" dirty="0"/>
              <a:t> </a:t>
            </a:r>
            <a:r>
              <a:rPr lang="pl-PL" sz="3200" dirty="0" err="1"/>
              <a:t>information</a:t>
            </a:r>
            <a:r>
              <a:rPr lang="pl-PL" sz="3200" dirty="0"/>
              <a:t> in </a:t>
            </a:r>
            <a:r>
              <a:rPr lang="pl-PL" sz="3200" dirty="0" err="1"/>
              <a:t>transaction</a:t>
            </a:r>
            <a:r>
              <a:rPr lang="pl-PL" sz="3200" dirty="0"/>
              <a:t> log *)</a:t>
            </a:r>
          </a:p>
          <a:p>
            <a:r>
              <a:rPr lang="pl-PL" sz="3200" dirty="0"/>
              <a:t>It </a:t>
            </a:r>
            <a:r>
              <a:rPr lang="pl-PL" sz="3200" dirty="0" err="1"/>
              <a:t>makes</a:t>
            </a:r>
            <a:r>
              <a:rPr lang="pl-PL" sz="3200" dirty="0"/>
              <a:t> </a:t>
            </a:r>
            <a:r>
              <a:rPr lang="pl-PL" sz="3200" dirty="0" err="1"/>
              <a:t>some</a:t>
            </a:r>
            <a:r>
              <a:rPr lang="pl-PL" sz="3200" dirty="0"/>
              <a:t> </a:t>
            </a:r>
            <a:r>
              <a:rPr lang="pl-PL" sz="3200" dirty="0" err="1"/>
              <a:t>operations</a:t>
            </a:r>
            <a:r>
              <a:rPr lang="pl-PL" sz="3200" dirty="0"/>
              <a:t> </a:t>
            </a:r>
            <a:r>
              <a:rPr lang="pl-PL" sz="3200" dirty="0" err="1"/>
              <a:t>quick</a:t>
            </a:r>
            <a:r>
              <a:rPr lang="pl-PL" sz="3200" dirty="0"/>
              <a:t>, but </a:t>
            </a:r>
            <a:r>
              <a:rPr lang="pl-PL" sz="3200" dirty="0" err="1"/>
              <a:t>is</a:t>
            </a:r>
            <a:r>
              <a:rPr lang="pl-PL" sz="3200" dirty="0"/>
              <a:t> </a:t>
            </a:r>
            <a:r>
              <a:rPr lang="pl-PL" sz="3200" dirty="0" err="1"/>
              <a:t>sensitive</a:t>
            </a:r>
            <a:r>
              <a:rPr lang="pl-PL" sz="3200" dirty="0"/>
              <a:t> for data file </a:t>
            </a:r>
            <a:r>
              <a:rPr lang="pl-PL" sz="3200" dirty="0" err="1"/>
              <a:t>errors</a:t>
            </a:r>
            <a:endParaRPr lang="pl-PL" sz="3200" dirty="0"/>
          </a:p>
          <a:p>
            <a:r>
              <a:rPr lang="pl-PL" sz="3200" dirty="0"/>
              <a:t>TRUNCATE </a:t>
            </a:r>
            <a:r>
              <a:rPr lang="pl-PL" sz="3200" dirty="0" err="1"/>
              <a:t>is</a:t>
            </a:r>
            <a:r>
              <a:rPr lang="pl-PL" sz="3200" dirty="0"/>
              <a:t> </a:t>
            </a:r>
            <a:r>
              <a:rPr lang="pl-PL" sz="3200" dirty="0" err="1"/>
              <a:t>fully</a:t>
            </a:r>
            <a:r>
              <a:rPr lang="pl-PL" sz="3200" dirty="0"/>
              <a:t> </a:t>
            </a:r>
            <a:r>
              <a:rPr lang="pl-PL" sz="3200" dirty="0" err="1"/>
              <a:t>logged</a:t>
            </a:r>
            <a:r>
              <a:rPr lang="pl-PL" sz="3200" dirty="0"/>
              <a:t> </a:t>
            </a:r>
            <a:r>
              <a:rPr lang="pl-PL" sz="3200" dirty="0" err="1"/>
              <a:t>operation</a:t>
            </a:r>
            <a:endParaRPr lang="pl-PL" sz="3200" dirty="0"/>
          </a:p>
          <a:p>
            <a:pPr marL="0" indent="0">
              <a:buNone/>
            </a:pPr>
            <a:endParaRPr lang="pl-PL" sz="3200" dirty="0"/>
          </a:p>
          <a:p>
            <a:pPr marL="0" indent="0">
              <a:buNone/>
            </a:pPr>
            <a:endParaRPr lang="pl-PL" sz="3200" dirty="0"/>
          </a:p>
          <a:p>
            <a:pPr marL="0" indent="0">
              <a:buNone/>
            </a:pPr>
            <a:endParaRPr lang="pl-PL" sz="1400"/>
          </a:p>
          <a:p>
            <a:pPr marL="0" indent="0">
              <a:buNone/>
            </a:pPr>
            <a:r>
              <a:rPr lang="pl-PL" sz="1400"/>
              <a:t>*) </a:t>
            </a:r>
            <a:r>
              <a:rPr lang="pl-PL" sz="1400" dirty="0" err="1"/>
              <a:t>well</a:t>
            </a:r>
            <a:r>
              <a:rPr lang="pl-PL" sz="1400" dirty="0"/>
              <a:t>, not </a:t>
            </a:r>
            <a:r>
              <a:rPr lang="pl-PL" sz="1400" dirty="0" err="1"/>
              <a:t>exactly</a:t>
            </a:r>
            <a:endParaRPr lang="pl-PL" sz="1400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200" y="6465260"/>
            <a:ext cx="5562600" cy="256215"/>
          </a:xfrm>
          <a:prstGeom prst="rect">
            <a:avLst/>
          </a:prstGeom>
        </p:spPr>
        <p:txBody>
          <a:bodyPr vert="horz" lIns="0" tIns="45720" rIns="91440" bIns="45720" rtlCol="0" anchor="t" anchorCtr="0"/>
          <a:lstStyle>
            <a:lvl1pPr algn="l">
              <a:defRPr sz="1000" b="0" i="0" kern="0" spc="10">
                <a:solidFill>
                  <a:schemeClr val="accent1"/>
                </a:solidFill>
                <a:latin typeface="Source Sans Pro"/>
                <a:cs typeface="Source Sans Pro"/>
              </a:defRPr>
            </a:lvl1pPr>
          </a:lstStyle>
          <a:p>
            <a:r>
              <a:rPr lang="en-US" dirty="0"/>
              <a:t>SQL SATURDAY | #</a:t>
            </a:r>
            <a:r>
              <a:rPr lang="pl-PL" dirty="0"/>
              <a:t>534</a:t>
            </a:r>
            <a:r>
              <a:rPr lang="en-US" dirty="0"/>
              <a:t> | </a:t>
            </a:r>
            <a:r>
              <a:rPr lang="pl-PL" dirty="0"/>
              <a:t>KRAKÓW 2016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663035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 err="1"/>
              <a:t>Some</a:t>
            </a:r>
            <a:r>
              <a:rPr lang="pl-PL" dirty="0"/>
              <a:t> </a:t>
            </a:r>
            <a:r>
              <a:rPr lang="pl-PL" dirty="0" err="1"/>
              <a:t>things</a:t>
            </a:r>
            <a:r>
              <a:rPr lang="pl-PL" dirty="0"/>
              <a:t> to </a:t>
            </a:r>
            <a:r>
              <a:rPr lang="pl-PL" dirty="0" err="1"/>
              <a:t>read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l-PL" sz="2000" dirty="0" err="1"/>
              <a:t>Itzik</a:t>
            </a:r>
            <a:r>
              <a:rPr lang="pl-PL" sz="2000" dirty="0"/>
              <a:t> Ben-Gan „</a:t>
            </a:r>
            <a:r>
              <a:rPr lang="pl-PL" sz="2000" dirty="0" err="1"/>
              <a:t>Minimally</a:t>
            </a:r>
            <a:r>
              <a:rPr lang="pl-PL" sz="2000" dirty="0"/>
              <a:t> </a:t>
            </a:r>
            <a:r>
              <a:rPr lang="pl-PL" sz="2000" dirty="0" err="1"/>
              <a:t>logged</a:t>
            </a:r>
            <a:r>
              <a:rPr lang="pl-PL" sz="2000" dirty="0"/>
              <a:t> </a:t>
            </a:r>
            <a:r>
              <a:rPr lang="pl-PL" sz="2000" dirty="0" err="1"/>
              <a:t>inserts</a:t>
            </a:r>
            <a:r>
              <a:rPr lang="pl-PL" sz="2000" dirty="0"/>
              <a:t>: </a:t>
            </a:r>
            <a:r>
              <a:rPr lang="pl-PL" sz="2000" dirty="0">
                <a:hlinkClick r:id="rId2"/>
              </a:rPr>
              <a:t>http://sqlmag.com/t-sql/minimally-logged-inserts</a:t>
            </a:r>
            <a:endParaRPr lang="pl-PL" sz="2000" dirty="0"/>
          </a:p>
          <a:p>
            <a:r>
              <a:rPr lang="pl-PL" sz="2000" dirty="0" err="1"/>
              <a:t>Gail</a:t>
            </a:r>
            <a:r>
              <a:rPr lang="pl-PL" sz="2000" dirty="0"/>
              <a:t> Shaw, Tony Davis „</a:t>
            </a:r>
            <a:r>
              <a:rPr lang="en-US" sz="2000" dirty="0"/>
              <a:t>Managing the Log in BULK_LOGGED Recovery Model</a:t>
            </a:r>
            <a:r>
              <a:rPr lang="pl-PL" sz="2000" dirty="0"/>
              <a:t>” </a:t>
            </a:r>
            <a:r>
              <a:rPr lang="pl-PL" sz="2000" dirty="0">
                <a:hlinkClick r:id="rId3"/>
              </a:rPr>
              <a:t>http://www.sqlservercentral.com/articles/Stairway+Series/94552/</a:t>
            </a:r>
            <a:endParaRPr lang="pl-PL" sz="2000" dirty="0"/>
          </a:p>
          <a:p>
            <a:r>
              <a:rPr lang="pl-PL" sz="2000" dirty="0"/>
              <a:t>Paul </a:t>
            </a:r>
            <a:r>
              <a:rPr lang="pl-PL" sz="2000" dirty="0" err="1"/>
              <a:t>Randall</a:t>
            </a:r>
            <a:r>
              <a:rPr lang="pl-PL" sz="2000" dirty="0"/>
              <a:t> „</a:t>
            </a:r>
            <a:r>
              <a:rPr lang="en-US" sz="2000" dirty="0"/>
              <a:t>The Myth that DROP and TRUNCATE TABLE are Non-Logged</a:t>
            </a:r>
            <a:r>
              <a:rPr lang="pl-PL" sz="2000" dirty="0"/>
              <a:t>” </a:t>
            </a:r>
            <a:r>
              <a:rPr lang="pl-PL" sz="2000" dirty="0">
                <a:hlinkClick r:id="rId4"/>
              </a:rPr>
              <a:t>http://sqlperformance.com/2013/05/sql-performance/drop-truncate-log-myth</a:t>
            </a:r>
            <a:endParaRPr lang="pl-PL" sz="2000" dirty="0"/>
          </a:p>
          <a:p>
            <a:r>
              <a:rPr lang="pl-PL" sz="2000" dirty="0"/>
              <a:t>Remus </a:t>
            </a:r>
            <a:r>
              <a:rPr lang="pl-PL" sz="2000" dirty="0" err="1"/>
              <a:t>Rusanu</a:t>
            </a:r>
            <a:r>
              <a:rPr lang="pl-PL" sz="2000" dirty="0"/>
              <a:t> „</a:t>
            </a:r>
            <a:r>
              <a:rPr lang="en-US" sz="2000" dirty="0"/>
              <a:t>How to read and interpret the SQL Server log</a:t>
            </a:r>
            <a:r>
              <a:rPr lang="pl-PL" sz="2000" dirty="0"/>
              <a:t>” </a:t>
            </a:r>
            <a:r>
              <a:rPr lang="pl-PL" sz="2000" dirty="0">
                <a:hlinkClick r:id="rId5"/>
              </a:rPr>
              <a:t>http://rusanu.com/2014/03/10/how-to-read-and-interpret-the-sql-server-log/</a:t>
            </a:r>
            <a:endParaRPr lang="pl-PL" sz="2000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200" y="6465260"/>
            <a:ext cx="5562600" cy="256215"/>
          </a:xfrm>
          <a:prstGeom prst="rect">
            <a:avLst/>
          </a:prstGeom>
        </p:spPr>
        <p:txBody>
          <a:bodyPr vert="horz" lIns="0" tIns="45720" rIns="91440" bIns="45720" rtlCol="0" anchor="t" anchorCtr="0"/>
          <a:lstStyle>
            <a:lvl1pPr algn="l">
              <a:defRPr sz="1000" b="0" i="0" kern="0" spc="10">
                <a:solidFill>
                  <a:schemeClr val="accent1"/>
                </a:solidFill>
                <a:latin typeface="Source Sans Pro"/>
                <a:cs typeface="Source Sans Pro"/>
              </a:defRPr>
            </a:lvl1pPr>
          </a:lstStyle>
          <a:p>
            <a:r>
              <a:rPr lang="en-US" dirty="0"/>
              <a:t>SQL SATURDAY | #</a:t>
            </a:r>
            <a:r>
              <a:rPr lang="pl-PL" dirty="0"/>
              <a:t>534</a:t>
            </a:r>
            <a:r>
              <a:rPr lang="en-US" dirty="0"/>
              <a:t> | </a:t>
            </a:r>
            <a:r>
              <a:rPr lang="pl-PL" dirty="0"/>
              <a:t>KRAKÓW 2016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6934213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itle 1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 err="1"/>
              <a:t>Our</a:t>
            </a:r>
            <a:r>
              <a:rPr lang="pl-PL" dirty="0"/>
              <a:t> </a:t>
            </a:r>
            <a:r>
              <a:rPr lang="pl-PL" dirty="0" err="1"/>
              <a:t>Sponsors</a:t>
            </a:r>
            <a:endParaRPr lang="en-US" dirty="0"/>
          </a:p>
        </p:txBody>
      </p:sp>
      <p:sp>
        <p:nvSpPr>
          <p:cNvPr id="20" name="Date Placeholder 3"/>
          <p:cNvSpPr>
            <a:spLocks noGrp="1"/>
          </p:cNvSpPr>
          <p:nvPr>
            <p:ph type="dt" sz="half" idx="2"/>
          </p:nvPr>
        </p:nvSpPr>
        <p:spPr>
          <a:xfrm>
            <a:off x="706329" y="6286903"/>
            <a:ext cx="85136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rgbClr val="FFFFFF"/>
                </a:solidFill>
              </a:defRPr>
            </a:lvl1pPr>
          </a:lstStyle>
          <a:p>
            <a:fld id="{5942B21B-2ADA-A040-A652-A7305E1B99FE}" type="datetimeFigureOut">
              <a:rPr lang="en-US" smtClean="0"/>
              <a:pPr/>
              <a:t>10/1/2016</a:t>
            </a:fld>
            <a:r>
              <a:rPr lang="en-US" dirty="0"/>
              <a:t>  |</a:t>
            </a:r>
          </a:p>
        </p:txBody>
      </p:sp>
      <p:sp>
        <p:nvSpPr>
          <p:cNvPr id="2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420114" y="6286903"/>
            <a:ext cx="315374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rgbClr val="FFFFFF"/>
                </a:solidFill>
              </a:defRPr>
            </a:lvl1pPr>
          </a:lstStyle>
          <a:p>
            <a:r>
              <a:rPr lang="en-US" dirty="0"/>
              <a:t>Footer Goes Here</a:t>
            </a:r>
          </a:p>
        </p:txBody>
      </p:sp>
      <p:sp>
        <p:nvSpPr>
          <p:cNvPr id="22" name="Slide Number Placeholder 5"/>
          <p:cNvSpPr txBox="1">
            <a:spLocks/>
          </p:cNvSpPr>
          <p:nvPr/>
        </p:nvSpPr>
        <p:spPr>
          <a:xfrm>
            <a:off x="228193" y="6286903"/>
            <a:ext cx="52774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57200" rtl="0" eaLnBrk="1" latinLnBrk="0" hangingPunct="1">
              <a:defRPr sz="11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87FD5303-69AD-2E4D-B18B-E5EED0F0A60B}" type="slidenum">
              <a:rPr lang="en-US" smtClean="0"/>
              <a:pPr/>
              <a:t>22</a:t>
            </a:fld>
            <a:r>
              <a:rPr lang="en-US"/>
              <a:t>  |  </a:t>
            </a:r>
            <a:endParaRPr lang="en-US" dirty="0"/>
          </a:p>
        </p:txBody>
      </p:sp>
      <p:pic>
        <p:nvPicPr>
          <p:cNvPr id="4" name="Obraz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2271" y="1417638"/>
            <a:ext cx="4763165" cy="1428949"/>
          </a:xfrm>
          <a:prstGeom prst="rect">
            <a:avLst/>
          </a:prstGeom>
        </p:spPr>
      </p:pic>
      <p:pic>
        <p:nvPicPr>
          <p:cNvPr id="5" name="Obraz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3233" y="3040383"/>
            <a:ext cx="2628767" cy="630904"/>
          </a:xfrm>
          <a:prstGeom prst="rect">
            <a:avLst/>
          </a:prstGeom>
        </p:spPr>
      </p:pic>
      <p:pic>
        <p:nvPicPr>
          <p:cNvPr id="6" name="Obraz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61751" y="5140798"/>
            <a:ext cx="3415784" cy="1030402"/>
          </a:xfrm>
          <a:prstGeom prst="rect">
            <a:avLst/>
          </a:prstGeom>
        </p:spPr>
      </p:pic>
      <p:pic>
        <p:nvPicPr>
          <p:cNvPr id="2" name="Obraz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07071" y="2691738"/>
            <a:ext cx="1328194" cy="1328194"/>
          </a:xfrm>
          <a:prstGeom prst="rect">
            <a:avLst/>
          </a:prstGeom>
        </p:spPr>
      </p:pic>
      <p:pic>
        <p:nvPicPr>
          <p:cNvPr id="3" name="Obraz 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339797" y="4347109"/>
            <a:ext cx="1999148" cy="799660"/>
          </a:xfrm>
          <a:prstGeom prst="rect">
            <a:avLst/>
          </a:prstGeom>
        </p:spPr>
      </p:pic>
      <p:pic>
        <p:nvPicPr>
          <p:cNvPr id="7" name="Obraz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240518" y="4347109"/>
            <a:ext cx="1458250" cy="816620"/>
          </a:xfrm>
          <a:prstGeom prst="rect">
            <a:avLst/>
          </a:prstGeom>
        </p:spPr>
      </p:pic>
      <p:pic>
        <p:nvPicPr>
          <p:cNvPr id="8" name="Obraz 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277309" y="4347110"/>
            <a:ext cx="1974546" cy="799660"/>
          </a:xfrm>
          <a:prstGeom prst="rect">
            <a:avLst/>
          </a:prstGeom>
        </p:spPr>
      </p:pic>
      <p:sp>
        <p:nvSpPr>
          <p:cNvPr id="13" name="Footer Placeholder 4"/>
          <p:cNvSpPr txBox="1">
            <a:spLocks/>
          </p:cNvSpPr>
          <p:nvPr/>
        </p:nvSpPr>
        <p:spPr>
          <a:xfrm>
            <a:off x="457200" y="6465260"/>
            <a:ext cx="5562600" cy="256215"/>
          </a:xfrm>
          <a:prstGeom prst="rect">
            <a:avLst/>
          </a:prstGeom>
        </p:spPr>
        <p:txBody>
          <a:bodyPr vert="horz" lIns="0" tIns="45720" rIns="91440" bIns="45720" rtlCol="0" anchor="t" anchorCtr="0"/>
          <a:lstStyle>
            <a:defPPr>
              <a:defRPr lang="en-US"/>
            </a:defPPr>
            <a:lvl1pPr marL="0" algn="l" defTabSz="457200" rtl="0" eaLnBrk="1" latinLnBrk="0" hangingPunct="1">
              <a:defRPr sz="1000" b="0" i="0" kern="0" spc="10">
                <a:solidFill>
                  <a:schemeClr val="accent1"/>
                </a:solidFill>
                <a:latin typeface="Source Sans Pro"/>
                <a:ea typeface="+mn-ea"/>
                <a:cs typeface="Source Sans Pro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/>
              <a:t>SQL SATURDAY | #</a:t>
            </a:r>
            <a:r>
              <a:rPr lang="pl-PL"/>
              <a:t>534</a:t>
            </a:r>
            <a:r>
              <a:rPr lang="en-US"/>
              <a:t> | </a:t>
            </a:r>
            <a:r>
              <a:rPr lang="pl-PL"/>
              <a:t>KRAKÓW 2016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7758850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itle 1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 err="1"/>
              <a:t>Our</a:t>
            </a:r>
            <a:r>
              <a:rPr lang="pl-PL" dirty="0"/>
              <a:t> Partners</a:t>
            </a:r>
            <a:endParaRPr lang="en-US" dirty="0"/>
          </a:p>
        </p:txBody>
      </p:sp>
      <p:sp>
        <p:nvSpPr>
          <p:cNvPr id="20" name="Date Placeholder 3"/>
          <p:cNvSpPr>
            <a:spLocks noGrp="1"/>
          </p:cNvSpPr>
          <p:nvPr>
            <p:ph type="dt" sz="half" idx="2"/>
          </p:nvPr>
        </p:nvSpPr>
        <p:spPr>
          <a:xfrm>
            <a:off x="706329" y="6286903"/>
            <a:ext cx="85136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rgbClr val="FFFFFF"/>
                </a:solidFill>
              </a:defRPr>
            </a:lvl1pPr>
          </a:lstStyle>
          <a:p>
            <a:fld id="{5942B21B-2ADA-A040-A652-A7305E1B99FE}" type="datetimeFigureOut">
              <a:rPr lang="en-US" smtClean="0"/>
              <a:pPr/>
              <a:t>10/1/2016</a:t>
            </a:fld>
            <a:r>
              <a:rPr lang="en-US" dirty="0"/>
              <a:t>  |</a:t>
            </a:r>
          </a:p>
        </p:txBody>
      </p:sp>
      <p:sp>
        <p:nvSpPr>
          <p:cNvPr id="2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420114" y="6286903"/>
            <a:ext cx="315374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rgbClr val="FFFFFF"/>
                </a:solidFill>
              </a:defRPr>
            </a:lvl1pPr>
          </a:lstStyle>
          <a:p>
            <a:r>
              <a:rPr lang="en-US" dirty="0"/>
              <a:t>Footer Goes Here</a:t>
            </a:r>
          </a:p>
        </p:txBody>
      </p:sp>
      <p:sp>
        <p:nvSpPr>
          <p:cNvPr id="22" name="Slide Number Placeholder 5"/>
          <p:cNvSpPr txBox="1">
            <a:spLocks/>
          </p:cNvSpPr>
          <p:nvPr/>
        </p:nvSpPr>
        <p:spPr>
          <a:xfrm>
            <a:off x="228193" y="6286903"/>
            <a:ext cx="52774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57200" rtl="0" eaLnBrk="1" latinLnBrk="0" hangingPunct="1">
              <a:defRPr sz="11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87FD5303-69AD-2E4D-B18B-E5EED0F0A60B}" type="slidenum">
              <a:rPr lang="en-US" smtClean="0"/>
              <a:pPr/>
              <a:t>23</a:t>
            </a:fld>
            <a:r>
              <a:rPr lang="en-US"/>
              <a:t>  |  </a:t>
            </a:r>
            <a:endParaRPr lang="en-US" dirty="0"/>
          </a:p>
        </p:txBody>
      </p:sp>
      <p:pic>
        <p:nvPicPr>
          <p:cNvPr id="10" name="Obraz 9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610" b="20805"/>
          <a:stretch/>
        </p:blipFill>
        <p:spPr>
          <a:xfrm>
            <a:off x="1132009" y="1876712"/>
            <a:ext cx="1949680" cy="1025236"/>
          </a:xfrm>
          <a:prstGeom prst="rect">
            <a:avLst/>
          </a:prstGeom>
        </p:spPr>
      </p:pic>
      <p:pic>
        <p:nvPicPr>
          <p:cNvPr id="11" name="Obraz 10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194" b="19028"/>
          <a:stretch/>
        </p:blipFill>
        <p:spPr>
          <a:xfrm>
            <a:off x="3669580" y="1876712"/>
            <a:ext cx="1870364" cy="1080655"/>
          </a:xfrm>
          <a:prstGeom prst="rect">
            <a:avLst/>
          </a:prstGeom>
        </p:spPr>
      </p:pic>
      <p:pic>
        <p:nvPicPr>
          <p:cNvPr id="12" name="Obraz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57439" y="4222162"/>
            <a:ext cx="1462898" cy="1230029"/>
          </a:xfrm>
          <a:prstGeom prst="rect">
            <a:avLst/>
          </a:prstGeom>
        </p:spPr>
      </p:pic>
      <p:pic>
        <p:nvPicPr>
          <p:cNvPr id="14" name="Obraz 1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27836" y="2044017"/>
            <a:ext cx="2337291" cy="654442"/>
          </a:xfrm>
          <a:prstGeom prst="rect">
            <a:avLst/>
          </a:prstGeom>
        </p:spPr>
      </p:pic>
      <p:pic>
        <p:nvPicPr>
          <p:cNvPr id="15" name="Obraz 1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3351" y="3410693"/>
            <a:ext cx="2267266" cy="457264"/>
          </a:xfrm>
          <a:prstGeom prst="rect">
            <a:avLst/>
          </a:prstGeom>
        </p:spPr>
      </p:pic>
      <p:pic>
        <p:nvPicPr>
          <p:cNvPr id="16" name="Obraz 1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3988" y="3532243"/>
            <a:ext cx="1866900" cy="390525"/>
          </a:xfrm>
          <a:prstGeom prst="rect">
            <a:avLst/>
          </a:prstGeom>
        </p:spPr>
      </p:pic>
      <p:pic>
        <p:nvPicPr>
          <p:cNvPr id="17" name="Obraz 16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132009" y="4530371"/>
            <a:ext cx="3181185" cy="9218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34219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pl-PL" dirty="0"/>
              <a:t>Bartosz Ratajczyk</a:t>
            </a:r>
            <a:endParaRPr lang="en-US" dirty="0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pl-PL" dirty="0"/>
              <a:t>#534 | KRAKÓW 2016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2534702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itle 1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 err="1"/>
              <a:t>Our</a:t>
            </a:r>
            <a:r>
              <a:rPr lang="pl-PL" dirty="0"/>
              <a:t> Partners</a:t>
            </a:r>
            <a:endParaRPr lang="en-US" dirty="0"/>
          </a:p>
        </p:txBody>
      </p:sp>
      <p:sp>
        <p:nvSpPr>
          <p:cNvPr id="20" name="Date Placeholder 3"/>
          <p:cNvSpPr>
            <a:spLocks noGrp="1"/>
          </p:cNvSpPr>
          <p:nvPr>
            <p:ph type="dt" sz="half" idx="2"/>
          </p:nvPr>
        </p:nvSpPr>
        <p:spPr>
          <a:xfrm>
            <a:off x="706329" y="6286903"/>
            <a:ext cx="85136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rgbClr val="FFFFFF"/>
                </a:solidFill>
              </a:defRPr>
            </a:lvl1pPr>
          </a:lstStyle>
          <a:p>
            <a:fld id="{5942B21B-2ADA-A040-A652-A7305E1B99FE}" type="datetimeFigureOut">
              <a:rPr lang="en-US" smtClean="0"/>
              <a:pPr/>
              <a:t>10/1/2016</a:t>
            </a:fld>
            <a:r>
              <a:rPr lang="en-US" dirty="0"/>
              <a:t>  |</a:t>
            </a:r>
          </a:p>
        </p:txBody>
      </p:sp>
      <p:sp>
        <p:nvSpPr>
          <p:cNvPr id="2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420114" y="6286903"/>
            <a:ext cx="315374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rgbClr val="FFFFFF"/>
                </a:solidFill>
              </a:defRPr>
            </a:lvl1pPr>
          </a:lstStyle>
          <a:p>
            <a:r>
              <a:rPr lang="en-US" dirty="0"/>
              <a:t>Footer Goes Here</a:t>
            </a:r>
          </a:p>
        </p:txBody>
      </p:sp>
      <p:sp>
        <p:nvSpPr>
          <p:cNvPr id="22" name="Slide Number Placeholder 5"/>
          <p:cNvSpPr txBox="1">
            <a:spLocks/>
          </p:cNvSpPr>
          <p:nvPr/>
        </p:nvSpPr>
        <p:spPr>
          <a:xfrm>
            <a:off x="228193" y="6286903"/>
            <a:ext cx="52774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57200" rtl="0" eaLnBrk="1" latinLnBrk="0" hangingPunct="1">
              <a:defRPr sz="11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87FD5303-69AD-2E4D-B18B-E5EED0F0A60B}" type="slidenum">
              <a:rPr lang="en-US" smtClean="0"/>
              <a:pPr/>
              <a:t>3</a:t>
            </a:fld>
            <a:r>
              <a:rPr lang="en-US"/>
              <a:t>  |  </a:t>
            </a:r>
            <a:endParaRPr lang="en-US" dirty="0"/>
          </a:p>
        </p:txBody>
      </p:sp>
      <p:pic>
        <p:nvPicPr>
          <p:cNvPr id="10" name="Obraz 9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610" b="20805"/>
          <a:stretch/>
        </p:blipFill>
        <p:spPr>
          <a:xfrm>
            <a:off x="1132009" y="1876712"/>
            <a:ext cx="1949680" cy="1025236"/>
          </a:xfrm>
          <a:prstGeom prst="rect">
            <a:avLst/>
          </a:prstGeom>
        </p:spPr>
      </p:pic>
      <p:pic>
        <p:nvPicPr>
          <p:cNvPr id="11" name="Obraz 10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194" b="19028"/>
          <a:stretch/>
        </p:blipFill>
        <p:spPr>
          <a:xfrm>
            <a:off x="3669580" y="1876712"/>
            <a:ext cx="1870364" cy="1080655"/>
          </a:xfrm>
          <a:prstGeom prst="rect">
            <a:avLst/>
          </a:prstGeom>
        </p:spPr>
      </p:pic>
      <p:pic>
        <p:nvPicPr>
          <p:cNvPr id="12" name="Obraz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57439" y="4222162"/>
            <a:ext cx="1462898" cy="1230029"/>
          </a:xfrm>
          <a:prstGeom prst="rect">
            <a:avLst/>
          </a:prstGeom>
        </p:spPr>
      </p:pic>
      <p:pic>
        <p:nvPicPr>
          <p:cNvPr id="14" name="Obraz 1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27836" y="2044017"/>
            <a:ext cx="2337291" cy="654442"/>
          </a:xfrm>
          <a:prstGeom prst="rect">
            <a:avLst/>
          </a:prstGeom>
        </p:spPr>
      </p:pic>
      <p:pic>
        <p:nvPicPr>
          <p:cNvPr id="15" name="Obraz 1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3351" y="3410693"/>
            <a:ext cx="2267266" cy="457264"/>
          </a:xfrm>
          <a:prstGeom prst="rect">
            <a:avLst/>
          </a:prstGeom>
        </p:spPr>
      </p:pic>
      <p:pic>
        <p:nvPicPr>
          <p:cNvPr id="16" name="Obraz 1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3988" y="3532243"/>
            <a:ext cx="1866900" cy="390525"/>
          </a:xfrm>
          <a:prstGeom prst="rect">
            <a:avLst/>
          </a:prstGeom>
        </p:spPr>
      </p:pic>
      <p:pic>
        <p:nvPicPr>
          <p:cNvPr id="17" name="Obraz 16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132009" y="4530371"/>
            <a:ext cx="3181185" cy="9218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849453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The plan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l-PL" dirty="0" err="1"/>
              <a:t>What</a:t>
            </a:r>
            <a:r>
              <a:rPr lang="pl-PL" dirty="0"/>
              <a:t> </a:t>
            </a:r>
            <a:r>
              <a:rPr lang="pl-PL" dirty="0" err="1"/>
              <a:t>is</a:t>
            </a:r>
            <a:r>
              <a:rPr lang="pl-PL" dirty="0"/>
              <a:t> </a:t>
            </a:r>
            <a:r>
              <a:rPr lang="pl-PL" dirty="0" err="1"/>
              <a:t>minimal</a:t>
            </a:r>
            <a:r>
              <a:rPr lang="pl-PL" dirty="0"/>
              <a:t> </a:t>
            </a:r>
            <a:r>
              <a:rPr lang="pl-PL" dirty="0" err="1"/>
              <a:t>logging</a:t>
            </a:r>
            <a:r>
              <a:rPr lang="pl-PL" dirty="0"/>
              <a:t>?</a:t>
            </a:r>
          </a:p>
          <a:p>
            <a:r>
              <a:rPr lang="pl-PL" dirty="0"/>
              <a:t>How </a:t>
            </a:r>
            <a:r>
              <a:rPr lang="pl-PL" dirty="0" err="1"/>
              <a:t>does</a:t>
            </a:r>
            <a:r>
              <a:rPr lang="pl-PL" dirty="0"/>
              <a:t> </a:t>
            </a:r>
            <a:r>
              <a:rPr lang="pl-PL" dirty="0" err="1"/>
              <a:t>it</a:t>
            </a:r>
            <a:r>
              <a:rPr lang="pl-PL" dirty="0"/>
              <a:t> </a:t>
            </a:r>
            <a:r>
              <a:rPr lang="pl-PL" dirty="0" err="1"/>
              <a:t>work</a:t>
            </a:r>
            <a:r>
              <a:rPr lang="pl-PL" dirty="0"/>
              <a:t>?</a:t>
            </a:r>
            <a:endParaRPr lang="en-US" dirty="0"/>
          </a:p>
          <a:p>
            <a:pPr marL="457200" lvl="1" indent="0">
              <a:buNone/>
            </a:pPr>
            <a:r>
              <a:rPr lang="pl-PL" dirty="0"/>
              <a:t>(and </a:t>
            </a:r>
            <a:r>
              <a:rPr lang="pl-PL" dirty="0" err="1"/>
              <a:t>when</a:t>
            </a:r>
            <a:r>
              <a:rPr lang="pl-PL" dirty="0"/>
              <a:t>?)</a:t>
            </a:r>
          </a:p>
          <a:p>
            <a:r>
              <a:rPr lang="pl-PL" dirty="0" err="1"/>
              <a:t>What</a:t>
            </a:r>
            <a:r>
              <a:rPr lang="pl-PL" dirty="0"/>
              <a:t> </a:t>
            </a:r>
            <a:r>
              <a:rPr lang="pl-PL" dirty="0" err="1"/>
              <a:t>are</a:t>
            </a:r>
            <a:r>
              <a:rPr lang="pl-PL" dirty="0"/>
              <a:t> the </a:t>
            </a:r>
            <a:r>
              <a:rPr lang="pl-PL" dirty="0" err="1"/>
              <a:t>profits</a:t>
            </a:r>
            <a:r>
              <a:rPr lang="pl-PL" dirty="0"/>
              <a:t>?</a:t>
            </a:r>
          </a:p>
          <a:p>
            <a:pPr marL="457200" lvl="1" indent="0">
              <a:buNone/>
            </a:pPr>
            <a:r>
              <a:rPr lang="pl-PL" dirty="0"/>
              <a:t>(and </a:t>
            </a:r>
            <a:r>
              <a:rPr lang="pl-PL" dirty="0" err="1"/>
              <a:t>downsides</a:t>
            </a:r>
            <a:r>
              <a:rPr lang="pl-PL" dirty="0"/>
              <a:t>)</a:t>
            </a:r>
          </a:p>
          <a:p>
            <a:r>
              <a:rPr lang="pl-PL" dirty="0" err="1"/>
              <a:t>What</a:t>
            </a:r>
            <a:r>
              <a:rPr lang="pl-PL" dirty="0"/>
              <a:t> </a:t>
            </a:r>
            <a:r>
              <a:rPr lang="pl-PL" dirty="0" err="1"/>
              <a:t>is</a:t>
            </a:r>
            <a:r>
              <a:rPr lang="pl-PL" dirty="0"/>
              <a:t> </a:t>
            </a:r>
            <a:r>
              <a:rPr lang="pl-PL" dirty="0" err="1"/>
              <a:t>efficient</a:t>
            </a:r>
            <a:r>
              <a:rPr lang="pl-PL" dirty="0"/>
              <a:t> </a:t>
            </a:r>
            <a:r>
              <a:rPr lang="pl-PL" dirty="0" err="1"/>
              <a:t>logging</a:t>
            </a:r>
            <a:r>
              <a:rPr lang="pl-PL" dirty="0"/>
              <a:t>?</a:t>
            </a:r>
          </a:p>
          <a:p>
            <a:r>
              <a:rPr lang="pl-PL" dirty="0"/>
              <a:t>TRUNCATE TABLE </a:t>
            </a:r>
            <a:r>
              <a:rPr lang="pl-PL" dirty="0" err="1"/>
              <a:t>logging</a:t>
            </a:r>
            <a:r>
              <a:rPr lang="pl-PL" dirty="0"/>
              <a:t>?</a:t>
            </a:r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200" y="6465260"/>
            <a:ext cx="5562600" cy="256215"/>
          </a:xfrm>
          <a:prstGeom prst="rect">
            <a:avLst/>
          </a:prstGeom>
        </p:spPr>
        <p:txBody>
          <a:bodyPr vert="horz" lIns="0" tIns="45720" rIns="91440" bIns="45720" rtlCol="0" anchor="t" anchorCtr="0"/>
          <a:lstStyle>
            <a:lvl1pPr algn="l">
              <a:defRPr sz="1000" b="0" i="0" kern="0" spc="10">
                <a:solidFill>
                  <a:schemeClr val="accent1"/>
                </a:solidFill>
                <a:latin typeface="Source Sans Pro"/>
                <a:cs typeface="Source Sans Pro"/>
              </a:defRPr>
            </a:lvl1pPr>
          </a:lstStyle>
          <a:p>
            <a:r>
              <a:rPr lang="en-US" dirty="0"/>
              <a:t>SQL SATURDAY | #</a:t>
            </a:r>
            <a:r>
              <a:rPr lang="pl-PL" dirty="0"/>
              <a:t>534</a:t>
            </a:r>
            <a:r>
              <a:rPr lang="en-US" dirty="0"/>
              <a:t> | </a:t>
            </a:r>
            <a:r>
              <a:rPr lang="pl-PL" dirty="0"/>
              <a:t>KRAKÓW 2016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0425731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az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78449" y="572630"/>
            <a:ext cx="3059264" cy="2613656"/>
          </a:xfrm>
          <a:prstGeom prst="rect">
            <a:avLst/>
          </a:prstGeom>
        </p:spPr>
      </p:pic>
      <p:sp>
        <p:nvSpPr>
          <p:cNvPr id="3" name="pole tekstowe 2"/>
          <p:cNvSpPr txBox="1"/>
          <p:nvPr/>
        </p:nvSpPr>
        <p:spPr>
          <a:xfrm>
            <a:off x="351845" y="651269"/>
            <a:ext cx="4253948" cy="553998"/>
          </a:xfrm>
          <a:prstGeom prst="rect">
            <a:avLst/>
          </a:prstGeom>
        </p:spPr>
        <p:txBody>
          <a:bodyPr vert="horz" lIns="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500" b="0" i="0">
                <a:solidFill>
                  <a:srgbClr val="19405F"/>
                </a:solidFill>
                <a:latin typeface="Source Sans Pro Light"/>
                <a:ea typeface="+mj-ea"/>
                <a:cs typeface="Source Sans Pro Light"/>
              </a:defRPr>
            </a:lvl1pPr>
          </a:lstStyle>
          <a:p>
            <a:r>
              <a:rPr lang="pl-PL" dirty="0"/>
              <a:t>Bartosz Ratajczyk</a:t>
            </a:r>
          </a:p>
        </p:txBody>
      </p:sp>
      <p:sp>
        <p:nvSpPr>
          <p:cNvPr id="4" name="pole tekstowe 3"/>
          <p:cNvSpPr txBox="1"/>
          <p:nvPr/>
        </p:nvSpPr>
        <p:spPr>
          <a:xfrm>
            <a:off x="347869" y="1466818"/>
            <a:ext cx="4155305" cy="276998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spcBef>
                <a:spcPct val="20000"/>
              </a:spcBef>
              <a:buClr>
                <a:schemeClr val="bg1">
                  <a:lumMod val="65000"/>
                </a:schemeClr>
              </a:buClr>
            </a:pPr>
            <a:r>
              <a:rPr lang="pl-PL" sz="3000" dirty="0">
                <a:solidFill>
                  <a:schemeClr val="tx2"/>
                </a:solidFill>
                <a:latin typeface="Source Sans Pro"/>
                <a:cs typeface="Source Sans Pro"/>
              </a:rPr>
              <a:t>SQL Server </a:t>
            </a:r>
            <a:r>
              <a:rPr lang="pl-PL" sz="3000" dirty="0" err="1">
                <a:solidFill>
                  <a:schemeClr val="tx2"/>
                </a:solidFill>
                <a:latin typeface="Source Sans Pro"/>
                <a:cs typeface="Source Sans Pro"/>
              </a:rPr>
              <a:t>consultant</a:t>
            </a:r>
            <a:endParaRPr lang="pl-PL" sz="3000" dirty="0">
              <a:solidFill>
                <a:schemeClr val="tx2"/>
              </a:solidFill>
              <a:latin typeface="Source Sans Pro"/>
              <a:cs typeface="Source Sans Pro"/>
            </a:endParaRPr>
          </a:p>
          <a:p>
            <a:pPr>
              <a:spcBef>
                <a:spcPct val="20000"/>
              </a:spcBef>
              <a:buClr>
                <a:schemeClr val="bg1">
                  <a:lumMod val="65000"/>
                </a:schemeClr>
              </a:buClr>
            </a:pPr>
            <a:endParaRPr lang="pl-PL" sz="3000" dirty="0">
              <a:solidFill>
                <a:schemeClr val="tx2"/>
              </a:solidFill>
              <a:latin typeface="Source Sans Pro"/>
              <a:cs typeface="Source Sans Pro"/>
            </a:endParaRPr>
          </a:p>
          <a:p>
            <a:pPr>
              <a:spcBef>
                <a:spcPct val="20000"/>
              </a:spcBef>
              <a:buClr>
                <a:schemeClr val="bg1">
                  <a:lumMod val="65000"/>
                </a:schemeClr>
              </a:buClr>
            </a:pPr>
            <a:r>
              <a:rPr lang="pl-PL" sz="3000" dirty="0">
                <a:solidFill>
                  <a:schemeClr val="tx2"/>
                </a:solidFill>
                <a:latin typeface="Source Sans Pro"/>
                <a:cs typeface="Source Sans Pro"/>
              </a:rPr>
              <a:t>Database </a:t>
            </a:r>
            <a:r>
              <a:rPr lang="pl-PL" sz="3000" dirty="0" err="1">
                <a:solidFill>
                  <a:schemeClr val="tx2"/>
                </a:solidFill>
                <a:latin typeface="Source Sans Pro"/>
                <a:cs typeface="Source Sans Pro"/>
              </a:rPr>
              <a:t>programmer</a:t>
            </a:r>
            <a:endParaRPr lang="pl-PL" sz="3000" dirty="0">
              <a:solidFill>
                <a:schemeClr val="tx2"/>
              </a:solidFill>
              <a:latin typeface="Source Sans Pro"/>
              <a:cs typeface="Source Sans Pro"/>
            </a:endParaRPr>
          </a:p>
          <a:p>
            <a:pPr>
              <a:spcBef>
                <a:spcPct val="20000"/>
              </a:spcBef>
              <a:buClr>
                <a:schemeClr val="bg1">
                  <a:lumMod val="65000"/>
                </a:schemeClr>
              </a:buClr>
            </a:pPr>
            <a:r>
              <a:rPr lang="pl-PL" sz="3000" dirty="0">
                <a:solidFill>
                  <a:schemeClr val="tx2"/>
                </a:solidFill>
                <a:latin typeface="Source Sans Pro"/>
                <a:cs typeface="Source Sans Pro"/>
              </a:rPr>
              <a:t>ETL </a:t>
            </a:r>
            <a:r>
              <a:rPr lang="pl-PL" sz="3000" dirty="0" err="1">
                <a:solidFill>
                  <a:schemeClr val="tx2"/>
                </a:solidFill>
                <a:latin typeface="Source Sans Pro"/>
                <a:cs typeface="Source Sans Pro"/>
              </a:rPr>
              <a:t>programmer</a:t>
            </a:r>
            <a:endParaRPr lang="pl-PL" sz="3000" dirty="0">
              <a:solidFill>
                <a:schemeClr val="tx2"/>
              </a:solidFill>
              <a:latin typeface="Source Sans Pro"/>
              <a:cs typeface="Source Sans Pro"/>
            </a:endParaRPr>
          </a:p>
          <a:p>
            <a:pPr>
              <a:spcBef>
                <a:spcPct val="20000"/>
              </a:spcBef>
              <a:buClr>
                <a:schemeClr val="bg1">
                  <a:lumMod val="65000"/>
                </a:schemeClr>
              </a:buClr>
            </a:pPr>
            <a:r>
              <a:rPr lang="pl-PL" sz="3000" dirty="0">
                <a:solidFill>
                  <a:schemeClr val="tx2"/>
                </a:solidFill>
                <a:latin typeface="Source Sans Pro"/>
                <a:cs typeface="Source Sans Pro"/>
              </a:rPr>
              <a:t>Database administrator</a:t>
            </a:r>
          </a:p>
        </p:txBody>
      </p:sp>
      <p:sp>
        <p:nvSpPr>
          <p:cNvPr id="5" name="pole tekstowe 4"/>
          <p:cNvSpPr txBox="1"/>
          <p:nvPr/>
        </p:nvSpPr>
        <p:spPr>
          <a:xfrm>
            <a:off x="295775" y="4555925"/>
            <a:ext cx="7961243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20000"/>
              </a:spcBef>
              <a:buClr>
                <a:schemeClr val="bg1">
                  <a:lumMod val="65000"/>
                </a:schemeClr>
              </a:buClr>
            </a:pPr>
            <a:r>
              <a:rPr lang="pl-PL" sz="2200" dirty="0">
                <a:solidFill>
                  <a:schemeClr val="tx2"/>
                </a:solidFill>
                <a:latin typeface="Source Sans Pro"/>
                <a:cs typeface="Source Sans Pro"/>
              </a:rPr>
              <a:t>MCSE: Data Platform, MCT, MCTS SQL Server 2008</a:t>
            </a:r>
          </a:p>
        </p:txBody>
      </p:sp>
      <p:sp>
        <p:nvSpPr>
          <p:cNvPr id="6" name="pole tekstowe 5"/>
          <p:cNvSpPr txBox="1"/>
          <p:nvPr/>
        </p:nvSpPr>
        <p:spPr>
          <a:xfrm>
            <a:off x="4109834" y="5541370"/>
            <a:ext cx="44278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dirty="0">
                <a:latin typeface="Source Sans Pro"/>
                <a:hlinkClick r:id="rId3"/>
              </a:rPr>
              <a:t>http://bartekr.net</a:t>
            </a:r>
            <a:r>
              <a:rPr lang="pl-PL" dirty="0">
                <a:latin typeface="Source Sans Pro"/>
              </a:rPr>
              <a:t> | </a:t>
            </a:r>
            <a:r>
              <a:rPr lang="pl-PL" dirty="0">
                <a:latin typeface="Source Sans Pro"/>
                <a:hlinkClick r:id="rId4"/>
              </a:rPr>
              <a:t>b.ratajczyk@gmail.com</a:t>
            </a:r>
            <a:endParaRPr lang="pl-PL" dirty="0">
              <a:latin typeface="Source Sans Pro"/>
            </a:endParaRPr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200" y="6465260"/>
            <a:ext cx="5562600" cy="256215"/>
          </a:xfrm>
          <a:prstGeom prst="rect">
            <a:avLst/>
          </a:prstGeom>
        </p:spPr>
        <p:txBody>
          <a:bodyPr vert="horz" lIns="0" tIns="45720" rIns="91440" bIns="45720" rtlCol="0" anchor="t" anchorCtr="0"/>
          <a:lstStyle>
            <a:lvl1pPr algn="l">
              <a:defRPr sz="1000" b="0" i="0" kern="0" spc="10">
                <a:solidFill>
                  <a:schemeClr val="accent1"/>
                </a:solidFill>
                <a:latin typeface="Source Sans Pro"/>
                <a:cs typeface="Source Sans Pro"/>
              </a:defRPr>
            </a:lvl1pPr>
          </a:lstStyle>
          <a:p>
            <a:r>
              <a:rPr lang="en-US" dirty="0"/>
              <a:t>SQL SATURDAY | #</a:t>
            </a:r>
            <a:r>
              <a:rPr lang="pl-PL" dirty="0"/>
              <a:t>534</a:t>
            </a:r>
            <a:r>
              <a:rPr lang="en-US" dirty="0"/>
              <a:t> | </a:t>
            </a:r>
            <a:r>
              <a:rPr lang="pl-PL" dirty="0"/>
              <a:t>KRAKÓW 2016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4461879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 err="1"/>
              <a:t>Transaction</a:t>
            </a:r>
            <a:r>
              <a:rPr lang="pl-PL" dirty="0"/>
              <a:t> log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l-PL" sz="3200" dirty="0" err="1"/>
              <a:t>Keeps</a:t>
            </a:r>
            <a:r>
              <a:rPr lang="pl-PL" sz="3200" dirty="0"/>
              <a:t> </a:t>
            </a:r>
            <a:r>
              <a:rPr lang="pl-PL" sz="3200" dirty="0" err="1"/>
              <a:t>track</a:t>
            </a:r>
            <a:r>
              <a:rPr lang="pl-PL" sz="3200" dirty="0"/>
              <a:t> of </a:t>
            </a:r>
            <a:r>
              <a:rPr lang="pl-PL" sz="3200" dirty="0" err="1"/>
              <a:t>every</a:t>
            </a:r>
            <a:r>
              <a:rPr lang="pl-PL" sz="3200" dirty="0"/>
              <a:t> data </a:t>
            </a:r>
            <a:r>
              <a:rPr lang="pl-PL" sz="3200" dirty="0" err="1"/>
              <a:t>modification</a:t>
            </a:r>
            <a:r>
              <a:rPr lang="pl-PL" sz="3200" dirty="0"/>
              <a:t> in a </a:t>
            </a:r>
            <a:r>
              <a:rPr lang="pl-PL" sz="3200" dirty="0" err="1"/>
              <a:t>database</a:t>
            </a:r>
            <a:endParaRPr lang="pl-PL" sz="3200" dirty="0"/>
          </a:p>
          <a:p>
            <a:r>
              <a:rPr lang="pl-PL" sz="3200" dirty="0" err="1"/>
              <a:t>Quantity</a:t>
            </a:r>
            <a:r>
              <a:rPr lang="pl-PL" sz="3200" dirty="0"/>
              <a:t> of </a:t>
            </a:r>
            <a:r>
              <a:rPr lang="pl-PL" sz="3200" dirty="0" err="1"/>
              <a:t>information</a:t>
            </a:r>
            <a:r>
              <a:rPr lang="pl-PL" sz="3200" dirty="0"/>
              <a:t> </a:t>
            </a:r>
            <a:r>
              <a:rPr lang="pl-PL" sz="3200" dirty="0" err="1"/>
              <a:t>saved</a:t>
            </a:r>
            <a:r>
              <a:rPr lang="pl-PL" sz="3200" dirty="0"/>
              <a:t> in a </a:t>
            </a:r>
            <a:r>
              <a:rPr lang="pl-PL" sz="3200" dirty="0" err="1"/>
              <a:t>transaction</a:t>
            </a:r>
            <a:r>
              <a:rPr lang="pl-PL" sz="3200" dirty="0"/>
              <a:t> log </a:t>
            </a:r>
            <a:r>
              <a:rPr lang="pl-PL" sz="3200" dirty="0" err="1"/>
              <a:t>may</a:t>
            </a:r>
            <a:r>
              <a:rPr lang="pl-PL" sz="3200" dirty="0"/>
              <a:t> </a:t>
            </a:r>
            <a:r>
              <a:rPr lang="pl-PL" sz="3200" dirty="0" err="1"/>
              <a:t>depend</a:t>
            </a:r>
            <a:r>
              <a:rPr lang="pl-PL" sz="3200" dirty="0"/>
              <a:t> on </a:t>
            </a:r>
            <a:r>
              <a:rPr lang="pl-PL" sz="3200" dirty="0" err="1"/>
              <a:t>recovery</a:t>
            </a:r>
            <a:r>
              <a:rPr lang="pl-PL" sz="3200" dirty="0"/>
              <a:t> model</a:t>
            </a:r>
          </a:p>
          <a:p>
            <a:pPr lvl="4"/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200" y="6465260"/>
            <a:ext cx="5562600" cy="256215"/>
          </a:xfrm>
          <a:prstGeom prst="rect">
            <a:avLst/>
          </a:prstGeom>
        </p:spPr>
        <p:txBody>
          <a:bodyPr vert="horz" lIns="0" tIns="45720" rIns="91440" bIns="45720" rtlCol="0" anchor="t" anchorCtr="0"/>
          <a:lstStyle>
            <a:lvl1pPr algn="l">
              <a:defRPr sz="1000" b="0" i="0" kern="0" spc="10">
                <a:solidFill>
                  <a:schemeClr val="accent1"/>
                </a:solidFill>
                <a:latin typeface="Source Sans Pro"/>
                <a:cs typeface="Source Sans Pro"/>
              </a:defRPr>
            </a:lvl1pPr>
          </a:lstStyle>
          <a:p>
            <a:r>
              <a:rPr lang="en-US" dirty="0"/>
              <a:t>SQL SATURDAY | #</a:t>
            </a:r>
            <a:r>
              <a:rPr lang="pl-PL" dirty="0"/>
              <a:t>534</a:t>
            </a:r>
            <a:r>
              <a:rPr lang="en-US" dirty="0"/>
              <a:t> | </a:t>
            </a:r>
            <a:r>
              <a:rPr lang="pl-PL" dirty="0"/>
              <a:t>KRAKÓW 2016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7079840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 err="1"/>
              <a:t>Recovery</a:t>
            </a:r>
            <a:r>
              <a:rPr lang="pl-PL" dirty="0"/>
              <a:t> </a:t>
            </a:r>
            <a:r>
              <a:rPr lang="pl-PL" dirty="0" err="1"/>
              <a:t>models</a:t>
            </a:r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l-PL" dirty="0">
                <a:solidFill>
                  <a:srgbClr val="0070C0"/>
                </a:solidFill>
              </a:rPr>
              <a:t>FULL</a:t>
            </a:r>
            <a:r>
              <a:rPr lang="pl-PL" dirty="0"/>
              <a:t> </a:t>
            </a:r>
          </a:p>
          <a:p>
            <a:pPr lvl="1"/>
            <a:r>
              <a:rPr lang="pl-PL" dirty="0" err="1"/>
              <a:t>allows</a:t>
            </a:r>
            <a:r>
              <a:rPr lang="pl-PL" dirty="0"/>
              <a:t> point-in-</a:t>
            </a:r>
            <a:r>
              <a:rPr lang="pl-PL" dirty="0" err="1"/>
              <a:t>time</a:t>
            </a:r>
            <a:r>
              <a:rPr lang="pl-PL" dirty="0"/>
              <a:t> </a:t>
            </a:r>
            <a:r>
              <a:rPr lang="pl-PL" dirty="0" err="1"/>
              <a:t>recovery</a:t>
            </a:r>
            <a:endParaRPr lang="pl-PL" dirty="0"/>
          </a:p>
          <a:p>
            <a:pPr lvl="1"/>
            <a:r>
              <a:rPr lang="pl-PL" dirty="0" err="1"/>
              <a:t>requires</a:t>
            </a:r>
            <a:r>
              <a:rPr lang="pl-PL" dirty="0"/>
              <a:t> log management</a:t>
            </a:r>
          </a:p>
          <a:p>
            <a:r>
              <a:rPr lang="pl-PL" dirty="0">
                <a:solidFill>
                  <a:srgbClr val="0070C0"/>
                </a:solidFill>
              </a:rPr>
              <a:t>BULK LOGGED</a:t>
            </a:r>
          </a:p>
          <a:p>
            <a:pPr lvl="1"/>
            <a:r>
              <a:rPr lang="pl-PL" dirty="0"/>
              <a:t>point-in-</a:t>
            </a:r>
            <a:r>
              <a:rPr lang="pl-PL" dirty="0" err="1"/>
              <a:t>time</a:t>
            </a:r>
            <a:r>
              <a:rPr lang="pl-PL" dirty="0"/>
              <a:t> </a:t>
            </a:r>
            <a:r>
              <a:rPr lang="pl-PL" dirty="0" err="1"/>
              <a:t>recovery</a:t>
            </a:r>
            <a:r>
              <a:rPr lang="pl-PL" dirty="0"/>
              <a:t> not </a:t>
            </a:r>
            <a:r>
              <a:rPr lang="pl-PL" dirty="0" err="1"/>
              <a:t>possible</a:t>
            </a:r>
            <a:endParaRPr lang="pl-PL" dirty="0"/>
          </a:p>
          <a:p>
            <a:pPr lvl="1"/>
            <a:r>
              <a:rPr lang="pl-PL" dirty="0" err="1"/>
              <a:t>requires</a:t>
            </a:r>
            <a:r>
              <a:rPr lang="pl-PL" dirty="0"/>
              <a:t> log management</a:t>
            </a:r>
          </a:p>
          <a:p>
            <a:r>
              <a:rPr lang="pl-PL" dirty="0">
                <a:solidFill>
                  <a:srgbClr val="0070C0"/>
                </a:solidFill>
              </a:rPr>
              <a:t>SIMPLE</a:t>
            </a:r>
          </a:p>
          <a:p>
            <a:pPr lvl="1"/>
            <a:r>
              <a:rPr lang="pl-PL" dirty="0"/>
              <a:t>point-in-</a:t>
            </a:r>
            <a:r>
              <a:rPr lang="pl-PL" dirty="0" err="1"/>
              <a:t>time</a:t>
            </a:r>
            <a:r>
              <a:rPr lang="pl-PL" dirty="0"/>
              <a:t> </a:t>
            </a:r>
            <a:r>
              <a:rPr lang="pl-PL" dirty="0" err="1"/>
              <a:t>recovery</a:t>
            </a:r>
            <a:r>
              <a:rPr lang="pl-PL" dirty="0"/>
              <a:t> not </a:t>
            </a:r>
            <a:r>
              <a:rPr lang="pl-PL" dirty="0" err="1"/>
              <a:t>possible</a:t>
            </a:r>
            <a:endParaRPr lang="pl-PL" dirty="0"/>
          </a:p>
          <a:p>
            <a:pPr lvl="1"/>
            <a:r>
              <a:rPr lang="pl-PL" dirty="0" err="1"/>
              <a:t>takes</a:t>
            </a:r>
            <a:r>
              <a:rPr lang="pl-PL" dirty="0"/>
              <a:t> </a:t>
            </a:r>
            <a:r>
              <a:rPr lang="pl-PL" dirty="0" err="1"/>
              <a:t>care</a:t>
            </a:r>
            <a:r>
              <a:rPr lang="pl-PL" dirty="0"/>
              <a:t> of log management</a:t>
            </a:r>
          </a:p>
        </p:txBody>
      </p:sp>
    </p:spTree>
    <p:extLst>
      <p:ext uri="{BB962C8B-B14F-4D97-AF65-F5344CB8AC3E}">
        <p14:creationId xmlns:p14="http://schemas.microsoft.com/office/powerpoint/2010/main" val="47709138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 err="1"/>
              <a:t>Minimal</a:t>
            </a:r>
            <a:r>
              <a:rPr lang="pl-PL" dirty="0"/>
              <a:t> </a:t>
            </a:r>
            <a:r>
              <a:rPr lang="pl-PL" dirty="0" err="1"/>
              <a:t>logging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4116788"/>
          </a:xfrm>
        </p:spPr>
        <p:txBody>
          <a:bodyPr/>
          <a:lstStyle/>
          <a:p>
            <a:pPr marL="0" indent="0">
              <a:buNone/>
            </a:pPr>
            <a:r>
              <a:rPr lang="pl-PL" sz="2200" dirty="0"/>
              <a:t>„</a:t>
            </a:r>
            <a:r>
              <a:rPr lang="pl-PL" sz="2200" i="1" dirty="0"/>
              <a:t>At a minimum, </a:t>
            </a:r>
            <a:r>
              <a:rPr lang="pl-PL" sz="2200" i="1" dirty="0" err="1"/>
              <a:t>enough</a:t>
            </a:r>
            <a:r>
              <a:rPr lang="pl-PL" sz="2200" i="1" dirty="0"/>
              <a:t> </a:t>
            </a:r>
            <a:r>
              <a:rPr lang="pl-PL" sz="2200" i="1" dirty="0" err="1"/>
              <a:t>information</a:t>
            </a:r>
            <a:r>
              <a:rPr lang="pl-PL" sz="2200" i="1" dirty="0"/>
              <a:t> </a:t>
            </a:r>
            <a:r>
              <a:rPr lang="pl-PL" sz="2200" i="1" dirty="0" err="1"/>
              <a:t>has</a:t>
            </a:r>
            <a:r>
              <a:rPr lang="pl-PL" sz="2200" i="1" dirty="0"/>
              <a:t> to be </a:t>
            </a:r>
            <a:r>
              <a:rPr lang="pl-PL" sz="2200" i="1" dirty="0" err="1"/>
              <a:t>logged</a:t>
            </a:r>
            <a:r>
              <a:rPr lang="pl-PL" sz="2200" i="1" dirty="0"/>
              <a:t> </a:t>
            </a:r>
            <a:r>
              <a:rPr lang="pl-PL" sz="2200" i="1" dirty="0" err="1"/>
              <a:t>when</a:t>
            </a:r>
            <a:r>
              <a:rPr lang="pl-PL" sz="2200" i="1" dirty="0"/>
              <a:t> </a:t>
            </a:r>
            <a:r>
              <a:rPr lang="pl-PL" sz="2200" i="1" dirty="0" err="1"/>
              <a:t>minimally</a:t>
            </a:r>
            <a:r>
              <a:rPr lang="pl-PL" sz="2200" i="1" dirty="0"/>
              <a:t> </a:t>
            </a:r>
            <a:r>
              <a:rPr lang="pl-PL" sz="2200" i="1" dirty="0" err="1"/>
              <a:t>logged</a:t>
            </a:r>
            <a:r>
              <a:rPr lang="pl-PL" sz="2200" i="1" dirty="0"/>
              <a:t> </a:t>
            </a:r>
            <a:r>
              <a:rPr lang="pl-PL" sz="2200" i="1" dirty="0" err="1"/>
              <a:t>operation</a:t>
            </a:r>
            <a:r>
              <a:rPr lang="pl-PL" sz="2200" i="1" dirty="0"/>
              <a:t> </a:t>
            </a:r>
            <a:r>
              <a:rPr lang="pl-PL" sz="2200" i="1" dirty="0" err="1"/>
              <a:t>is</a:t>
            </a:r>
            <a:r>
              <a:rPr lang="pl-PL" sz="2200" i="1" dirty="0"/>
              <a:t> </a:t>
            </a:r>
            <a:r>
              <a:rPr lang="pl-PL" sz="2200" i="1" dirty="0" err="1"/>
              <a:t>performed</a:t>
            </a:r>
            <a:r>
              <a:rPr lang="pl-PL" sz="2200" i="1" dirty="0"/>
              <a:t> to </a:t>
            </a:r>
            <a:r>
              <a:rPr lang="pl-PL" sz="2200" i="1" dirty="0" err="1"/>
              <a:t>allow</a:t>
            </a:r>
            <a:r>
              <a:rPr lang="pl-PL" sz="2200" i="1" dirty="0"/>
              <a:t> SQL Server to </a:t>
            </a:r>
            <a:r>
              <a:rPr lang="pl-PL" sz="2200" i="1" dirty="0" err="1"/>
              <a:t>rollback</a:t>
            </a:r>
            <a:r>
              <a:rPr lang="pl-PL" sz="2200" i="1" dirty="0"/>
              <a:t> a </a:t>
            </a:r>
            <a:r>
              <a:rPr lang="pl-PL" sz="2200" i="1" dirty="0" err="1"/>
              <a:t>transaction</a:t>
            </a:r>
            <a:r>
              <a:rPr lang="pl-PL" sz="2200" i="1" dirty="0"/>
              <a:t> </a:t>
            </a:r>
            <a:r>
              <a:rPr lang="pl-PL" sz="2200" i="1" dirty="0" err="1"/>
              <a:t>that</a:t>
            </a:r>
            <a:r>
              <a:rPr lang="pl-PL" sz="2200" i="1" dirty="0"/>
              <a:t> </a:t>
            </a:r>
            <a:r>
              <a:rPr lang="pl-PL" sz="2200" i="1" dirty="0" err="1"/>
              <a:t>has</a:t>
            </a:r>
            <a:r>
              <a:rPr lang="pl-PL" sz="2200" i="1" dirty="0"/>
              <a:t> </a:t>
            </a:r>
            <a:r>
              <a:rPr lang="pl-PL" sz="2200" i="1" dirty="0" err="1"/>
              <a:t>failed</a:t>
            </a:r>
            <a:r>
              <a:rPr lang="pl-PL" sz="2200" i="1" dirty="0"/>
              <a:t>.</a:t>
            </a:r>
            <a:r>
              <a:rPr lang="pl-PL" sz="2200" dirty="0"/>
              <a:t>”</a:t>
            </a:r>
          </a:p>
          <a:p>
            <a:pPr marL="0" indent="0" algn="r">
              <a:buNone/>
            </a:pPr>
            <a:endParaRPr lang="pl-PL" sz="1800" dirty="0"/>
          </a:p>
          <a:p>
            <a:pPr marL="0" indent="0" algn="r">
              <a:buNone/>
            </a:pPr>
            <a:r>
              <a:rPr lang="pl-PL" sz="1800" dirty="0" err="1"/>
              <a:t>Kalen</a:t>
            </a:r>
            <a:r>
              <a:rPr lang="pl-PL" sz="1800" dirty="0"/>
              <a:t> </a:t>
            </a:r>
            <a:r>
              <a:rPr lang="pl-PL" sz="1800" dirty="0" err="1"/>
              <a:t>Delaney</a:t>
            </a:r>
            <a:r>
              <a:rPr lang="pl-PL" sz="1800" dirty="0"/>
              <a:t>, SQL Server </a:t>
            </a:r>
            <a:r>
              <a:rPr lang="pl-PL" sz="1800" dirty="0" err="1"/>
              <a:t>Internals</a:t>
            </a:r>
            <a:r>
              <a:rPr lang="pl-PL" sz="1800" dirty="0"/>
              <a:t> 2012</a:t>
            </a:r>
          </a:p>
          <a:p>
            <a:pPr marL="0" indent="0">
              <a:buNone/>
            </a:pPr>
            <a:endParaRPr lang="pl-PL" sz="2200" dirty="0"/>
          </a:p>
          <a:p>
            <a:pPr marL="0" indent="0">
              <a:buNone/>
            </a:pPr>
            <a:r>
              <a:rPr lang="pl-PL" sz="2200" dirty="0"/>
              <a:t>„</a:t>
            </a:r>
            <a:r>
              <a:rPr lang="en-US" sz="2200" i="1" dirty="0"/>
              <a:t>Minimal logging involves logging only the information that is required to recover the transaction without supporting point-in-time recovery.</a:t>
            </a:r>
            <a:r>
              <a:rPr lang="pl-PL" sz="2200" dirty="0"/>
              <a:t>”</a:t>
            </a:r>
          </a:p>
          <a:p>
            <a:pPr marL="0" indent="0" algn="r">
              <a:buNone/>
            </a:pPr>
            <a:endParaRPr lang="pl-PL" sz="1800" dirty="0"/>
          </a:p>
          <a:p>
            <a:pPr marL="0" indent="0" algn="r">
              <a:buNone/>
            </a:pPr>
            <a:r>
              <a:rPr lang="pl-PL" sz="1800" dirty="0"/>
              <a:t>BOL: </a:t>
            </a:r>
            <a:r>
              <a:rPr lang="pl-PL" sz="1800" dirty="0">
                <a:hlinkClick r:id="rId2"/>
              </a:rPr>
              <a:t>https://msdn.microsoft.com/en-us/library/ms191244.aspx</a:t>
            </a:r>
            <a:endParaRPr lang="pl-PL" sz="1800" dirty="0"/>
          </a:p>
          <a:p>
            <a:pPr lvl="4"/>
            <a:endParaRPr lang="en-US" sz="2200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200" y="6465260"/>
            <a:ext cx="5562600" cy="256215"/>
          </a:xfrm>
          <a:prstGeom prst="rect">
            <a:avLst/>
          </a:prstGeom>
        </p:spPr>
        <p:txBody>
          <a:bodyPr vert="horz" lIns="0" tIns="45720" rIns="91440" bIns="45720" rtlCol="0" anchor="t" anchorCtr="0"/>
          <a:lstStyle>
            <a:lvl1pPr algn="l">
              <a:defRPr sz="1000" b="0" i="0" kern="0" spc="10">
                <a:solidFill>
                  <a:schemeClr val="accent1"/>
                </a:solidFill>
                <a:latin typeface="Source Sans Pro"/>
                <a:cs typeface="Source Sans Pro"/>
              </a:defRPr>
            </a:lvl1pPr>
          </a:lstStyle>
          <a:p>
            <a:r>
              <a:rPr lang="en-US" dirty="0"/>
              <a:t>SQL SATURDAY | #</a:t>
            </a:r>
            <a:r>
              <a:rPr lang="pl-PL" dirty="0"/>
              <a:t>534</a:t>
            </a:r>
            <a:r>
              <a:rPr lang="en-US" dirty="0"/>
              <a:t> | </a:t>
            </a:r>
            <a:r>
              <a:rPr lang="pl-PL" dirty="0"/>
              <a:t>KRAKÓW 2016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8499900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 err="1"/>
              <a:t>Minimal</a:t>
            </a:r>
            <a:r>
              <a:rPr lang="pl-PL" dirty="0"/>
              <a:t> </a:t>
            </a:r>
            <a:r>
              <a:rPr lang="pl-PL" dirty="0" err="1"/>
              <a:t>logging</a:t>
            </a:r>
            <a:r>
              <a:rPr lang="pl-PL" dirty="0"/>
              <a:t> (</a:t>
            </a:r>
            <a:r>
              <a:rPr lang="pl-PL" dirty="0" err="1"/>
              <a:t>simplified</a:t>
            </a:r>
            <a:r>
              <a:rPr lang="pl-PL" dirty="0"/>
              <a:t>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Arial" panose="020B0604020202020204" pitchFamily="34" charset="0"/>
              <a:buChar char="•"/>
            </a:pPr>
            <a:r>
              <a:rPr lang="pl-PL" sz="2600" dirty="0" err="1"/>
              <a:t>Contains</a:t>
            </a:r>
            <a:r>
              <a:rPr lang="pl-PL" sz="2600" dirty="0"/>
              <a:t> </a:t>
            </a:r>
            <a:r>
              <a:rPr lang="pl-PL" sz="2600" dirty="0" err="1"/>
              <a:t>only</a:t>
            </a:r>
            <a:r>
              <a:rPr lang="pl-PL" sz="2600" dirty="0"/>
              <a:t> data </a:t>
            </a:r>
            <a:r>
              <a:rPr lang="pl-PL" sz="2600" dirty="0" err="1"/>
              <a:t>alocation</a:t>
            </a:r>
            <a:r>
              <a:rPr lang="pl-PL" sz="2600" dirty="0"/>
              <a:t> </a:t>
            </a:r>
            <a:r>
              <a:rPr lang="pl-PL" sz="2600" dirty="0" err="1"/>
              <a:t>information</a:t>
            </a:r>
            <a:r>
              <a:rPr lang="pl-PL" sz="2600" dirty="0"/>
              <a:t> *)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l-PL" sz="2600" dirty="0" err="1"/>
              <a:t>So</a:t>
            </a:r>
            <a:r>
              <a:rPr lang="pl-PL" sz="2600" dirty="0"/>
              <a:t> we </a:t>
            </a:r>
            <a:r>
              <a:rPr lang="pl-PL" sz="2600" dirty="0" err="1"/>
              <a:t>save</a:t>
            </a:r>
            <a:r>
              <a:rPr lang="pl-PL" sz="2600" dirty="0"/>
              <a:t> on I/O </a:t>
            </a:r>
            <a:r>
              <a:rPr lang="pl-PL" sz="2600" dirty="0" err="1"/>
              <a:t>operations</a:t>
            </a:r>
            <a:endParaRPr lang="pl-PL" sz="2600" dirty="0"/>
          </a:p>
          <a:p>
            <a:pPr>
              <a:buFont typeface="Wingdings" panose="05000000000000000000" pitchFamily="2" charset="2"/>
              <a:buChar char="ü"/>
            </a:pPr>
            <a:endParaRPr lang="pl-PL" sz="2600" dirty="0"/>
          </a:p>
          <a:p>
            <a:pPr marL="0" indent="0">
              <a:buNone/>
            </a:pPr>
            <a:r>
              <a:rPr lang="pl-PL" sz="2600" dirty="0"/>
              <a:t>BUT: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l-PL" sz="2600" dirty="0"/>
              <a:t>Log </a:t>
            </a:r>
            <a:r>
              <a:rPr lang="pl-PL" sz="2600" dirty="0" err="1"/>
              <a:t>does</a:t>
            </a:r>
            <a:r>
              <a:rPr lang="pl-PL" sz="2600" dirty="0"/>
              <a:t> not </a:t>
            </a:r>
            <a:r>
              <a:rPr lang="pl-PL" sz="2600" dirty="0" err="1"/>
              <a:t>contain</a:t>
            </a:r>
            <a:r>
              <a:rPr lang="pl-PL" sz="2600" dirty="0"/>
              <a:t> </a:t>
            </a:r>
            <a:r>
              <a:rPr lang="pl-PL" sz="2600" dirty="0" err="1"/>
              <a:t>all</a:t>
            </a:r>
            <a:r>
              <a:rPr lang="pl-PL" sz="2600" dirty="0"/>
              <a:t> </a:t>
            </a:r>
            <a:r>
              <a:rPr lang="pl-PL" sz="2600" dirty="0" err="1"/>
              <a:t>information</a:t>
            </a:r>
            <a:r>
              <a:rPr lang="pl-PL" sz="2600" dirty="0"/>
              <a:t> </a:t>
            </a:r>
            <a:r>
              <a:rPr lang="pl-PL" sz="2600" dirty="0" err="1"/>
              <a:t>required</a:t>
            </a:r>
            <a:r>
              <a:rPr lang="pl-PL" sz="2600" dirty="0"/>
              <a:t> to </a:t>
            </a:r>
            <a:r>
              <a:rPr lang="pl-PL" sz="2600" dirty="0" err="1"/>
              <a:t>recover</a:t>
            </a:r>
            <a:r>
              <a:rPr lang="pl-PL" sz="2600" dirty="0"/>
              <a:t> </a:t>
            </a:r>
            <a:r>
              <a:rPr lang="pl-PL" sz="2600" dirty="0" err="1"/>
              <a:t>lost</a:t>
            </a:r>
            <a:r>
              <a:rPr lang="pl-PL" sz="2600" dirty="0"/>
              <a:t> data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l-PL" sz="2600" dirty="0"/>
              <a:t>Log backup </a:t>
            </a:r>
            <a:r>
              <a:rPr lang="pl-PL" sz="2600" dirty="0" err="1"/>
              <a:t>will</a:t>
            </a:r>
            <a:r>
              <a:rPr lang="pl-PL" sz="2600" dirty="0"/>
              <a:t> </a:t>
            </a:r>
            <a:r>
              <a:rPr lang="pl-PL" sz="2600" dirty="0" err="1"/>
              <a:t>contain</a:t>
            </a:r>
            <a:r>
              <a:rPr lang="pl-PL" sz="2600" dirty="0"/>
              <a:t> </a:t>
            </a:r>
            <a:r>
              <a:rPr lang="pl-PL" sz="2600" dirty="0" err="1"/>
              <a:t>pages</a:t>
            </a:r>
            <a:r>
              <a:rPr lang="pl-PL" sz="2600" dirty="0"/>
              <a:t> </a:t>
            </a:r>
            <a:r>
              <a:rPr lang="pl-PL" sz="2600" dirty="0" err="1"/>
              <a:t>that</a:t>
            </a:r>
            <a:r>
              <a:rPr lang="pl-PL" sz="2600" dirty="0"/>
              <a:t> </a:t>
            </a:r>
            <a:r>
              <a:rPr lang="pl-PL" sz="2600" dirty="0" err="1"/>
              <a:t>changed</a:t>
            </a:r>
            <a:endParaRPr lang="pl-PL" sz="2600" dirty="0"/>
          </a:p>
          <a:p>
            <a:pPr>
              <a:buFont typeface="Arial" panose="020B0604020202020204" pitchFamily="34" charset="0"/>
              <a:buChar char="•"/>
            </a:pPr>
            <a:endParaRPr lang="pl-PL" sz="2600" dirty="0"/>
          </a:p>
          <a:p>
            <a:pPr marL="0" indent="0">
              <a:buNone/>
            </a:pPr>
            <a:r>
              <a:rPr lang="pl-PL" sz="1400" dirty="0"/>
              <a:t>*) </a:t>
            </a:r>
            <a:r>
              <a:rPr lang="pl-PL" sz="1400" dirty="0" err="1"/>
              <a:t>well</a:t>
            </a:r>
            <a:r>
              <a:rPr lang="pl-PL" sz="1400" dirty="0"/>
              <a:t>, not </a:t>
            </a:r>
            <a:r>
              <a:rPr lang="pl-PL" sz="1400" dirty="0" err="1"/>
              <a:t>exactly</a:t>
            </a:r>
            <a:endParaRPr lang="pl-PL" sz="1400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200" y="6465260"/>
            <a:ext cx="5562600" cy="256215"/>
          </a:xfrm>
          <a:prstGeom prst="rect">
            <a:avLst/>
          </a:prstGeom>
        </p:spPr>
        <p:txBody>
          <a:bodyPr vert="horz" lIns="0" tIns="45720" rIns="91440" bIns="45720" rtlCol="0" anchor="t" anchorCtr="0"/>
          <a:lstStyle>
            <a:lvl1pPr algn="l">
              <a:defRPr sz="1000" b="0" i="0" kern="0" spc="10">
                <a:solidFill>
                  <a:schemeClr val="accent1"/>
                </a:solidFill>
                <a:latin typeface="Source Sans Pro"/>
                <a:cs typeface="Source Sans Pro"/>
              </a:defRPr>
            </a:lvl1pPr>
          </a:lstStyle>
          <a:p>
            <a:r>
              <a:rPr lang="en-US" dirty="0"/>
              <a:t>SQL SATURDAY | #</a:t>
            </a:r>
            <a:r>
              <a:rPr lang="pl-PL" dirty="0"/>
              <a:t>534</a:t>
            </a:r>
            <a:r>
              <a:rPr lang="en-US" dirty="0"/>
              <a:t> | </a:t>
            </a:r>
            <a:r>
              <a:rPr lang="pl-PL" dirty="0"/>
              <a:t>KRAKÓW 2016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4972462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SQL Saturday">
      <a:dk1>
        <a:sysClr val="windowText" lastClr="000000"/>
      </a:dk1>
      <a:lt1>
        <a:sysClr val="window" lastClr="FFFFFF"/>
      </a:lt1>
      <a:dk2>
        <a:srgbClr val="3E3F3E"/>
      </a:dk2>
      <a:lt2>
        <a:srgbClr val="EEECE1"/>
      </a:lt2>
      <a:accent1>
        <a:srgbClr val="19405F"/>
      </a:accent1>
      <a:accent2>
        <a:srgbClr val="00548A"/>
      </a:accent2>
      <a:accent3>
        <a:srgbClr val="8CB13D"/>
      </a:accent3>
      <a:accent4>
        <a:srgbClr val="2E709A"/>
      </a:accent4>
      <a:accent5>
        <a:srgbClr val="D4762F"/>
      </a:accent5>
      <a:accent6>
        <a:srgbClr val="7C3575"/>
      </a:accent6>
      <a:hlink>
        <a:srgbClr val="8FB443"/>
      </a:hlink>
      <a:folHlink>
        <a:srgbClr val="8EB24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464</TotalTime>
  <Words>703</Words>
  <Application>Microsoft Office PowerPoint</Application>
  <PresentationFormat>Pokaz na ekranie (4:3)</PresentationFormat>
  <Paragraphs>152</Paragraphs>
  <Slides>24</Slides>
  <Notes>1</Notes>
  <HiddenSlides>0</HiddenSlides>
  <MMClips>0</MMClips>
  <ScaleCrop>false</ScaleCrop>
  <HeadingPairs>
    <vt:vector size="6" baseType="variant">
      <vt:variant>
        <vt:lpstr>Używane czcionki</vt:lpstr>
      </vt:variant>
      <vt:variant>
        <vt:i4>7</vt:i4>
      </vt:variant>
      <vt:variant>
        <vt:lpstr>Motyw</vt:lpstr>
      </vt:variant>
      <vt:variant>
        <vt:i4>1</vt:i4>
      </vt:variant>
      <vt:variant>
        <vt:lpstr>Tytuły slajdów</vt:lpstr>
      </vt:variant>
      <vt:variant>
        <vt:i4>24</vt:i4>
      </vt:variant>
    </vt:vector>
  </HeadingPairs>
  <TitlesOfParts>
    <vt:vector size="32" baseType="lpstr">
      <vt:lpstr>Arial Unicode MS</vt:lpstr>
      <vt:lpstr>Arial</vt:lpstr>
      <vt:lpstr>Calibri</vt:lpstr>
      <vt:lpstr>Consolas</vt:lpstr>
      <vt:lpstr>Source Sans Pro</vt:lpstr>
      <vt:lpstr>Source Sans Pro Light</vt:lpstr>
      <vt:lpstr>Wingdings</vt:lpstr>
      <vt:lpstr>Office Theme</vt:lpstr>
      <vt:lpstr>How minimal logging can help me?</vt:lpstr>
      <vt:lpstr>Our Sponsors</vt:lpstr>
      <vt:lpstr>Our Partners</vt:lpstr>
      <vt:lpstr>The plan</vt:lpstr>
      <vt:lpstr>Prezentacja programu PowerPoint</vt:lpstr>
      <vt:lpstr>Transaction log</vt:lpstr>
      <vt:lpstr>Recovery models</vt:lpstr>
      <vt:lpstr>Minimal logging</vt:lpstr>
      <vt:lpstr>Minimal logging (simplified)</vt:lpstr>
      <vt:lpstr>Logging types (simplified) </vt:lpstr>
      <vt:lpstr>Log investigation</vt:lpstr>
      <vt:lpstr>DEMO Minimal logging</vt:lpstr>
      <vt:lpstr>What can be minimally logged?</vt:lpstr>
      <vt:lpstr>Requirements summary</vt:lpstr>
      <vt:lpstr>One more trick</vt:lpstr>
      <vt:lpstr>Pros</vt:lpstr>
      <vt:lpstr>And not pros</vt:lpstr>
      <vt:lpstr>TRUNCATE TABLE</vt:lpstr>
      <vt:lpstr>DEMO TRUNCATE TABLE</vt:lpstr>
      <vt:lpstr>What to remember</vt:lpstr>
      <vt:lpstr>Some things to read</vt:lpstr>
      <vt:lpstr>Our Sponsors</vt:lpstr>
      <vt:lpstr>Our Partners</vt:lpstr>
      <vt:lpstr>Prezentacja programu PowerPoint</vt:lpstr>
    </vt:vector>
  </TitlesOfParts>
  <Company>Revealed Design, LLC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Carla Hamilton</dc:creator>
  <cp:lastModifiedBy>Bartek Ratajczyk</cp:lastModifiedBy>
  <cp:revision>85</cp:revision>
  <dcterms:created xsi:type="dcterms:W3CDTF">2015-06-30T22:55:59Z</dcterms:created>
  <dcterms:modified xsi:type="dcterms:W3CDTF">2016-10-01T11:13:16Z</dcterms:modified>
</cp:coreProperties>
</file>