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90" r:id="rId2"/>
    <p:sldId id="292" r:id="rId3"/>
    <p:sldId id="296" r:id="rId4"/>
    <p:sldId id="297" r:id="rId5"/>
    <p:sldId id="314" r:id="rId6"/>
    <p:sldId id="289" r:id="rId7"/>
    <p:sldId id="295" r:id="rId8"/>
    <p:sldId id="298" r:id="rId9"/>
    <p:sldId id="299" r:id="rId10"/>
    <p:sldId id="321" r:id="rId11"/>
    <p:sldId id="317" r:id="rId12"/>
    <p:sldId id="318" r:id="rId13"/>
    <p:sldId id="319" r:id="rId14"/>
    <p:sldId id="301" r:id="rId15"/>
    <p:sldId id="302" r:id="rId16"/>
    <p:sldId id="326" r:id="rId17"/>
    <p:sldId id="322" r:id="rId18"/>
    <p:sldId id="305" r:id="rId19"/>
    <p:sldId id="300" r:id="rId20"/>
    <p:sldId id="304" r:id="rId21"/>
    <p:sldId id="315" r:id="rId22"/>
    <p:sldId id="306" r:id="rId23"/>
    <p:sldId id="323" r:id="rId24"/>
    <p:sldId id="331" r:id="rId25"/>
    <p:sldId id="324" r:id="rId26"/>
    <p:sldId id="327" r:id="rId27"/>
    <p:sldId id="328" r:id="rId28"/>
    <p:sldId id="307" r:id="rId29"/>
    <p:sldId id="320" r:id="rId30"/>
    <p:sldId id="308" r:id="rId31"/>
    <p:sldId id="309" r:id="rId32"/>
    <p:sldId id="330" r:id="rId33"/>
    <p:sldId id="310" r:id="rId34"/>
    <p:sldId id="311" r:id="rId35"/>
    <p:sldId id="312" r:id="rId36"/>
    <p:sldId id="313" r:id="rId37"/>
    <p:sldId id="316" r:id="rId38"/>
    <p:sldId id="329" r:id="rId39"/>
    <p:sldId id="29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6403" autoAdjust="0"/>
  </p:normalViewPr>
  <p:slideViewPr>
    <p:cSldViewPr>
      <p:cViewPr varScale="1">
        <p:scale>
          <a:sx n="67" d="100"/>
          <a:sy n="67" d="100"/>
        </p:scale>
        <p:origin x="132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9CA49-2710-433E-ABB8-A4798B0CF6D4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06ACD-4EAD-4FD8-AE30-F01FC7A2A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96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B4422-3DC8-45BE-B0A0-D87D16501A8D}" type="datetimeFigureOut">
              <a:rPr lang="en-US" smtClean="0"/>
              <a:pPr/>
              <a:t>5/16/2017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B941C-C958-4D16-B65B-3FFA13E93F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31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0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Tym razem zamiast </a:t>
            </a:r>
            <a:r>
              <a:rPr lang="pl-PL" dirty="0" err="1"/>
              <a:t>ItemGroup</a:t>
            </a:r>
            <a:r>
              <a:rPr lang="pl-PL" dirty="0"/>
              <a:t> jest </a:t>
            </a:r>
            <a:r>
              <a:rPr lang="pl-PL" dirty="0" err="1"/>
              <a:t>PropertyGroup</a:t>
            </a:r>
            <a:r>
              <a:rPr lang="pl-PL" dirty="0"/>
              <a:t>; ogólnie nie ma to większego znaczenie, jeśli nie chcemy nadpisywać wartościami z zewnątrz; jeśli chcemy, to </a:t>
            </a:r>
            <a:r>
              <a:rPr lang="pl-PL" dirty="0" err="1"/>
              <a:t>PropertyGroup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19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Demo 01: Kompilacja za pomocą pliku </a:t>
            </a:r>
            <a:r>
              <a:rPr lang="pl-PL" dirty="0" err="1"/>
              <a:t>Build.proj</a:t>
            </a:r>
            <a:r>
              <a:rPr lang="pl-PL" dirty="0"/>
              <a:t> (z linii komend)</a:t>
            </a:r>
          </a:p>
          <a:p>
            <a:r>
              <a:rPr lang="pl-PL" dirty="0"/>
              <a:t>Demo 02: Wdrożenie za pomocą pliku </a:t>
            </a:r>
            <a:r>
              <a:rPr lang="pl-PL" dirty="0" err="1"/>
              <a:t>Deploy.proj</a:t>
            </a:r>
            <a:r>
              <a:rPr lang="pl-PL" dirty="0"/>
              <a:t> (z linii komend)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409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dirty="0"/>
              <a:t>SMO</a:t>
            </a:r>
          </a:p>
          <a:p>
            <a:r>
              <a:rPr lang="pl-PL" b="0" dirty="0"/>
              <a:t>http://muxtonmumbles.blogspot.com/2013/11/ssis-project-deployment-and-visual.html</a:t>
            </a:r>
          </a:p>
          <a:p>
            <a:endParaRPr lang="pl-PL" b="1" dirty="0"/>
          </a:p>
          <a:p>
            <a:r>
              <a:rPr lang="pl-PL" b="1" dirty="0" err="1"/>
              <a:t>SSISBuild</a:t>
            </a:r>
            <a:endParaRPr lang="pl-PL" b="1" dirty="0"/>
          </a:p>
          <a:p>
            <a:r>
              <a:rPr lang="pl-PL" dirty="0"/>
              <a:t>https://www.nuget.org/packages/SSISBuild/</a:t>
            </a:r>
          </a:p>
          <a:p>
            <a:r>
              <a:rPr lang="pl-PL" dirty="0"/>
              <a:t>https://github.com/rtumaykin/ssis-build/</a:t>
            </a:r>
          </a:p>
          <a:p>
            <a:r>
              <a:rPr lang="pl-PL" dirty="0"/>
              <a:t>PowerShell </a:t>
            </a:r>
            <a:r>
              <a:rPr lang="pl-PL" dirty="0" err="1"/>
              <a:t>cmdlets</a:t>
            </a:r>
            <a:r>
              <a:rPr lang="pl-PL" dirty="0"/>
              <a:t> + </a:t>
            </a:r>
            <a:r>
              <a:rPr lang="pl-PL" dirty="0" err="1"/>
              <a:t>cmd</a:t>
            </a:r>
            <a:r>
              <a:rPr lang="pl-PL" dirty="0"/>
              <a:t> </a:t>
            </a:r>
            <a:r>
              <a:rPr lang="pl-PL" dirty="0" err="1"/>
              <a:t>tools</a:t>
            </a:r>
            <a:endParaRPr lang="pl-PL" dirty="0"/>
          </a:p>
          <a:p>
            <a:r>
              <a:rPr lang="pl-PL" dirty="0"/>
              <a:t>Nie wymaga żadnych dodatkowych bibliotek czy instalacji, nie zależy od VS</a:t>
            </a:r>
          </a:p>
          <a:p>
            <a:endParaRPr lang="pl-PL" dirty="0"/>
          </a:p>
          <a:p>
            <a:r>
              <a:rPr lang="pl-PL" b="1" dirty="0"/>
              <a:t>PSCI</a:t>
            </a:r>
          </a:p>
          <a:p>
            <a:r>
              <a:rPr lang="pl-PL" b="0" dirty="0"/>
              <a:t>https://github.com/ObjectivityLtd/PSCI</a:t>
            </a:r>
          </a:p>
          <a:p>
            <a:r>
              <a:rPr lang="pl-PL" b="0" dirty="0"/>
              <a:t>Zależy od VS</a:t>
            </a:r>
          </a:p>
          <a:p>
            <a:endParaRPr lang="pl-PL" b="0" dirty="0"/>
          </a:p>
          <a:p>
            <a:r>
              <a:rPr lang="pl-PL" b="1" dirty="0" err="1"/>
              <a:t>IsDeploymentCmd</a:t>
            </a:r>
            <a:endParaRPr lang="pl-PL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/>
              <a:t>https://github.com/tkwj/ISDeploymentCmd</a:t>
            </a:r>
          </a:p>
          <a:p>
            <a:endParaRPr lang="pl-PL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127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Jeśli nazwa projektu zawiera kropki, to podczas tworzenia pliku </a:t>
            </a:r>
            <a:r>
              <a:rPr lang="pl-PL" dirty="0" err="1"/>
              <a:t>ispac</a:t>
            </a:r>
            <a:r>
              <a:rPr lang="pl-PL" dirty="0"/>
              <a:t> ostatni człon nazwy po kropce jest ignorowany – zarówno w kompilacji z poziomu Visual Studio jak i przez </a:t>
            </a:r>
            <a:r>
              <a:rPr lang="pl-PL" dirty="0" err="1"/>
              <a:t>SSISMSBuild</a:t>
            </a:r>
            <a:endParaRPr lang="pl-PL" dirty="0"/>
          </a:p>
          <a:p>
            <a:endParaRPr lang="pl-PL" dirty="0"/>
          </a:p>
          <a:p>
            <a:r>
              <a:rPr lang="pl-PL" dirty="0"/>
              <a:t>Podejście z SMO i PowerShell jest wrażliwe na wersję </a:t>
            </a:r>
            <a:r>
              <a:rPr lang="pl-PL" dirty="0" err="1"/>
              <a:t>assembly</a:t>
            </a:r>
            <a:r>
              <a:rPr lang="pl-PL" dirty="0"/>
              <a:t>, np. w moim przypadku dla SSIS 2012 bibliotekę </a:t>
            </a:r>
            <a:r>
              <a:rPr lang="pl-PL" dirty="0" err="1"/>
              <a:t>ManagedDTS</a:t>
            </a:r>
            <a:r>
              <a:rPr lang="pl-PL" dirty="0"/>
              <a:t> 11.0 miałem tylko w wersji 32 bit i kompilacja musiała być wykonywana w PowerShell 32bit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8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Żeby obejść problem z kropkami w nazwie bez konieczności dostosowywania kodu </a:t>
            </a:r>
            <a:r>
              <a:rPr lang="pl-PL" dirty="0" err="1"/>
              <a:t>SSISMSBuild</a:t>
            </a:r>
            <a:r>
              <a:rPr lang="pl-PL" dirty="0"/>
              <a:t> możemy dopisać krok, który zmieni nazwę wygenerowanego pliku .</a:t>
            </a:r>
            <a:r>
              <a:rPr lang="pl-PL" dirty="0" err="1"/>
              <a:t>ispac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889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Skrypty </a:t>
            </a:r>
            <a:r>
              <a:rPr lang="pl-PL" dirty="0" err="1"/>
              <a:t>Powershell</a:t>
            </a:r>
            <a:r>
              <a:rPr lang="pl-PL" dirty="0"/>
              <a:t> + SSIS – </a:t>
            </a:r>
            <a:r>
              <a:rPr lang="pl-PL" dirty="0" err="1"/>
              <a:t>Joost</a:t>
            </a:r>
            <a:r>
              <a:rPr lang="pl-PL" dirty="0"/>
              <a:t> van </a:t>
            </a:r>
            <a:r>
              <a:rPr lang="pl-PL" dirty="0" err="1"/>
              <a:t>Rossum</a:t>
            </a:r>
            <a:endParaRPr lang="pl-PL" dirty="0"/>
          </a:p>
          <a:p>
            <a:r>
              <a:rPr lang="pl-PL" dirty="0"/>
              <a:t>http://microsoft-ssis.blogspot.com/p/powershell.html</a:t>
            </a:r>
          </a:p>
          <a:p>
            <a:endParaRPr lang="pl-PL" dirty="0"/>
          </a:p>
          <a:p>
            <a:r>
              <a:rPr lang="pl-PL" dirty="0"/>
              <a:t>JSON: http://microsoft-ssis.blogspot.com/2017/05/import-and-export-ssis-catalog.html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987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Przykłady – </a:t>
            </a:r>
            <a:r>
              <a:rPr lang="pl-PL" dirty="0" err="1"/>
              <a:t>Koen</a:t>
            </a:r>
            <a:r>
              <a:rPr lang="pl-PL" dirty="0"/>
              <a:t> </a:t>
            </a:r>
            <a:r>
              <a:rPr lang="pl-PL" dirty="0" err="1"/>
              <a:t>Veerbeck</a:t>
            </a:r>
            <a:r>
              <a:rPr lang="pl-PL" dirty="0"/>
              <a:t>: http://blogs.lessthandot.com/index.php/datamgmt/dbadmin/mssqlserveradmin/ssis-deployment-with-powershell-adding/</a:t>
            </a:r>
          </a:p>
          <a:p>
            <a:r>
              <a:rPr lang="pl-PL" dirty="0"/>
              <a:t>Hans </a:t>
            </a:r>
            <a:r>
              <a:rPr lang="pl-PL" dirty="0" err="1"/>
              <a:t>Michiels</a:t>
            </a:r>
            <a:r>
              <a:rPr lang="pl-PL" dirty="0"/>
              <a:t> – wszystko w T-SQL: https://www.hansmichiels.com/2016/11/04/how-to-automate-your-ssis-package-deployment-and-configuration-ssis-series/#step4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180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https://twitter.com/scottcurrie/status/779033445817278464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80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$</a:t>
            </a:r>
            <a:r>
              <a:rPr lang="pl-PL" dirty="0" err="1"/>
              <a:t>project.Validate</a:t>
            </a:r>
            <a:r>
              <a:rPr lang="pl-PL" dirty="0"/>
              <a:t>()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[Microsoft.SqlServer.Management.IntegrationServices.ProjectInfo+ReferenceUsage]::</a:t>
            </a:r>
            <a:r>
              <a:rPr lang="pl-PL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UseAllReferences</a:t>
            </a:r>
            <a:endParaRPr lang="pl-PL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[Microsoft.SqlServer.Management.IntegrationServices.ProjectInfo+ReferenceUsage]::</a:t>
            </a:r>
            <a:r>
              <a:rPr lang="pl-PL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SpecifyReference</a:t>
            </a:r>
            <a:r>
              <a:rPr lang="pl-P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$</a:t>
            </a:r>
            <a:r>
              <a:rPr lang="pl-PL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</a:t>
            </a:r>
            <a:r>
              <a:rPr lang="pl-P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8510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http://microsoft-ssis.blogspot.com/2016/12/ssis-naming-conventions.html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063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0383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092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623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EncryptAllWithPassword</a:t>
            </a:r>
            <a:r>
              <a:rPr lang="pl-PL" dirty="0"/>
              <a:t>, </a:t>
            </a:r>
            <a:r>
              <a:rPr lang="pl-PL" dirty="0" err="1"/>
              <a:t>EncryptSensitiveWithPassword</a:t>
            </a:r>
            <a:r>
              <a:rPr lang="pl-PL" dirty="0"/>
              <a:t> wymaga ręcznego podania hasła przy kompilacji</a:t>
            </a:r>
          </a:p>
          <a:p>
            <a:r>
              <a:rPr lang="pl-PL" dirty="0"/>
              <a:t>devenv.com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44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Plik .</a:t>
            </a:r>
            <a:r>
              <a:rPr lang="pl-PL" dirty="0" err="1"/>
              <a:t>ispac</a:t>
            </a:r>
            <a:r>
              <a:rPr lang="pl-PL" dirty="0"/>
              <a:t> to po prostu .zip z innym rozszerzeniem.</a:t>
            </a:r>
          </a:p>
          <a:p>
            <a:r>
              <a:rPr lang="pl-PL" dirty="0"/>
              <a:t>Zawiera pliki pakietów, managerów połączeń, parametrów projektu – dokładnie te same co w naszym projekcie.</a:t>
            </a:r>
          </a:p>
          <a:p>
            <a:r>
              <a:rPr lang="pl-PL" dirty="0"/>
              <a:t>Dodatkowo zawiera dwa pliki – manifest i informacje o typach danych poszczególnych elementów.</a:t>
            </a:r>
          </a:p>
          <a:p>
            <a:endParaRPr lang="pl-PL" dirty="0"/>
          </a:p>
          <a:p>
            <a:r>
              <a:rPr lang="pl-PL" dirty="0"/>
              <a:t>Nie zawiera plików, które mamy w sekcji </a:t>
            </a:r>
            <a:r>
              <a:rPr lang="pl-PL" dirty="0" err="1"/>
              <a:t>Miscellaneous</a:t>
            </a:r>
            <a:r>
              <a:rPr lang="pl-PL" dirty="0"/>
              <a:t>, bo one nie są serwerowi potrzebne do szczęścia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816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MSBuild</a:t>
            </a:r>
            <a:r>
              <a:rPr lang="pl-PL" dirty="0"/>
              <a:t> domyślnie nie wie co to za typ projektu i musimy mu trochę pomóc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041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Jak skompilować samodzielnie:</a:t>
            </a:r>
          </a:p>
          <a:p>
            <a:r>
              <a:rPr lang="pl-PL" dirty="0"/>
              <a:t>https://www.simple-talk.com/sql/ssis/deployment-automation-for-sql-server-integration-services-ssis/</a:t>
            </a:r>
          </a:p>
          <a:p>
            <a:r>
              <a:rPr lang="pl-PL" dirty="0"/>
              <a:t>https://seddryck.wordpress.com/2016/12/27/building-the-msbuild-tasks-for-ssis-2016/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733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Trzy / cztery elementy do napisania: Project, </a:t>
            </a:r>
            <a:r>
              <a:rPr lang="pl-PL" dirty="0" err="1"/>
              <a:t>UsingTask</a:t>
            </a:r>
            <a:r>
              <a:rPr lang="pl-PL" dirty="0"/>
              <a:t>, Target i opcjonalnie parametryzacja – </a:t>
            </a:r>
            <a:r>
              <a:rPr lang="pl-PL" dirty="0" err="1"/>
              <a:t>ItemGroup</a:t>
            </a:r>
            <a:r>
              <a:rPr lang="pl-PL" dirty="0"/>
              <a:t>, </a:t>
            </a:r>
            <a:r>
              <a:rPr lang="pl-PL" dirty="0" err="1"/>
              <a:t>ParamGroup</a:t>
            </a:r>
            <a:r>
              <a:rPr lang="pl-PL" dirty="0"/>
              <a:t>.</a:t>
            </a:r>
          </a:p>
          <a:p>
            <a:endParaRPr lang="pl-PL" dirty="0"/>
          </a:p>
          <a:p>
            <a:r>
              <a:rPr lang="pl-PL" dirty="0"/>
              <a:t>Ponieważ plik </a:t>
            </a:r>
            <a:r>
              <a:rPr lang="pl-PL" dirty="0" err="1"/>
              <a:t>Build.proj</a:t>
            </a:r>
            <a:r>
              <a:rPr lang="pl-PL" dirty="0"/>
              <a:t> umieszczam w tym samym katalogu co projekt SSIS podaję tylko nazwę pliku projektu – będzie pobrana jako ścieżka względna.</a:t>
            </a:r>
          </a:p>
          <a:p>
            <a:endParaRPr lang="pl-PL" dirty="0"/>
          </a:p>
          <a:p>
            <a:r>
              <a:rPr lang="pl-PL" dirty="0"/>
              <a:t>Tutaj wybrano </a:t>
            </a:r>
            <a:r>
              <a:rPr lang="pl-PL" dirty="0" err="1"/>
              <a:t>ItemGroup</a:t>
            </a:r>
            <a:r>
              <a:rPr lang="pl-PL" dirty="0"/>
              <a:t>, ale </a:t>
            </a:r>
            <a:r>
              <a:rPr lang="pl-PL" dirty="0" err="1"/>
              <a:t>PropertyGroup</a:t>
            </a:r>
            <a:r>
              <a:rPr lang="pl-PL" dirty="0"/>
              <a:t> też będzie dobre, może nawet lepsze, bo </a:t>
            </a:r>
            <a:r>
              <a:rPr lang="pl-PL" dirty="0" err="1"/>
              <a:t>Property</a:t>
            </a:r>
            <a:r>
              <a:rPr lang="pl-PL" dirty="0"/>
              <a:t> w ramach </a:t>
            </a:r>
            <a:r>
              <a:rPr lang="pl-PL" dirty="0" err="1"/>
              <a:t>PropertyGroup</a:t>
            </a:r>
            <a:r>
              <a:rPr lang="pl-PL" dirty="0"/>
              <a:t> ma jedną wartość, a </a:t>
            </a:r>
            <a:r>
              <a:rPr lang="pl-PL" dirty="0" err="1"/>
              <a:t>Item</a:t>
            </a:r>
            <a:r>
              <a:rPr lang="pl-PL" dirty="0"/>
              <a:t> w ramach </a:t>
            </a:r>
            <a:r>
              <a:rPr lang="pl-PL" dirty="0" err="1"/>
              <a:t>ItemGroup</a:t>
            </a:r>
            <a:r>
              <a:rPr lang="pl-PL" dirty="0"/>
              <a:t> może mieć kilka (jak tablica)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247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* - jest w </a:t>
            </a:r>
            <a:r>
              <a:rPr lang="pl-PL" dirty="0" err="1"/>
              <a:t>internecie</a:t>
            </a:r>
            <a:r>
              <a:rPr lang="pl-PL" dirty="0"/>
              <a:t> kilka zgłoszonych przypadków, kiedy wdrażanie z poziomu VS działało bez zarzutu, natomiast wdrażanie tego samego przez /</a:t>
            </a:r>
            <a:r>
              <a:rPr lang="pl-PL" dirty="0" err="1"/>
              <a:t>Silent</a:t>
            </a:r>
            <a:r>
              <a:rPr lang="pl-PL" dirty="0"/>
              <a:t> powodowało </a:t>
            </a:r>
            <a:r>
              <a:rPr lang="pl-PL" dirty="0" err="1"/>
              <a:t>błedy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871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1F497D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70846"/>
            <a:ext cx="1192817" cy="119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456" y="253014"/>
            <a:ext cx="3647870" cy="87933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941" y="272422"/>
            <a:ext cx="2739662" cy="79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7478"/>
      </p:ext>
    </p:extLst>
  </p:cSld>
  <p:clrMapOvr>
    <a:masterClrMapping/>
  </p:clrMapOvr>
  <p:hf sldNum="0" hdr="0" dt="0"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730682691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755144808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2552700" y="6400800"/>
            <a:ext cx="4038600" cy="38100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5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SQLDay</a:t>
            </a:r>
            <a:r>
              <a:rPr kumimoji="0" lang="pl-PL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81219261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85795954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16900796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5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671104422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5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609934172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08149127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546647315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793878785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60320" y="6684264"/>
            <a:ext cx="4038600" cy="91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>
                <a:solidFill>
                  <a:schemeClr val="bg1"/>
                </a:solidFill>
              </a:defRPr>
            </a:lvl1pPr>
          </a:lstStyle>
          <a:p>
            <a:r>
              <a:rPr lang="en-US"/>
              <a:t>Microsoft Certified Master: SQL Server ® 2008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-1" y="-3"/>
            <a:ext cx="9144000" cy="6866107"/>
            <a:chOff x="-1" y="-3"/>
            <a:chExt cx="9144000" cy="6866107"/>
          </a:xfrm>
        </p:grpSpPr>
        <p:sp>
          <p:nvSpPr>
            <p:cNvPr id="9" name="Rectangle 8"/>
            <p:cNvSpPr/>
            <p:nvPr/>
          </p:nvSpPr>
          <p:spPr>
            <a:xfrm>
              <a:off x="1" y="-3"/>
              <a:ext cx="9143998" cy="85592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41000"/>
                  </a:schemeClr>
                </a:gs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  <a:gs pos="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16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5" t="3457"/>
            <a:stretch/>
          </p:blipFill>
          <p:spPr bwMode="auto">
            <a:xfrm>
              <a:off x="2" y="1625"/>
              <a:ext cx="280235" cy="1333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-1" y="6400800"/>
              <a:ext cx="9144000" cy="465304"/>
            </a:xfrm>
            <a:prstGeom prst="rect">
              <a:avLst/>
            </a:prstGeom>
            <a:gradFill flip="none" rotWithShape="1">
              <a:gsLst>
                <a:gs pos="56000">
                  <a:schemeClr val="tx1">
                    <a:alpha val="93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pic>
        <p:nvPicPr>
          <p:cNvPr id="12" name="Obraz 21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" y="6448433"/>
            <a:ext cx="411500" cy="411500"/>
          </a:xfrm>
          <a:prstGeom prst="rect">
            <a:avLst/>
          </a:prstGeom>
        </p:spPr>
      </p:pic>
      <p:pic>
        <p:nvPicPr>
          <p:cNvPr id="2050" name="Picture 2" descr="F:\!My Stuff!\PLSSUG\SQLDay Lite 2013\logo_SQLDay_Generic_Transparen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062" y="6421432"/>
            <a:ext cx="1604434" cy="38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7"/>
          <p:cNvGrpSpPr/>
          <p:nvPr userDrawn="1"/>
        </p:nvGrpSpPr>
        <p:grpSpPr>
          <a:xfrm>
            <a:off x="-1" y="-3"/>
            <a:ext cx="9144000" cy="6866107"/>
            <a:chOff x="-1" y="-3"/>
            <a:chExt cx="9144000" cy="6866107"/>
          </a:xfrm>
        </p:grpSpPr>
        <p:sp>
          <p:nvSpPr>
            <p:cNvPr id="14" name="Rectangle 8"/>
            <p:cNvSpPr/>
            <p:nvPr/>
          </p:nvSpPr>
          <p:spPr>
            <a:xfrm>
              <a:off x="1" y="-3"/>
              <a:ext cx="9143998" cy="85592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41000"/>
                  </a:schemeClr>
                </a:gs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  <a:gs pos="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16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5" t="3457"/>
            <a:stretch/>
          </p:blipFill>
          <p:spPr bwMode="auto">
            <a:xfrm>
              <a:off x="2" y="1625"/>
              <a:ext cx="280235" cy="1333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10"/>
            <p:cNvSpPr/>
            <p:nvPr userDrawn="1"/>
          </p:nvSpPr>
          <p:spPr>
            <a:xfrm>
              <a:off x="-1" y="6400800"/>
              <a:ext cx="9144000" cy="465304"/>
            </a:xfrm>
            <a:prstGeom prst="rect">
              <a:avLst/>
            </a:prstGeom>
            <a:gradFill flip="none" rotWithShape="1">
              <a:gsLst>
                <a:gs pos="56000">
                  <a:schemeClr val="tx1">
                    <a:alpha val="93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pic>
        <p:nvPicPr>
          <p:cNvPr id="17" name="Obraz 21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" y="6448433"/>
            <a:ext cx="411500" cy="411500"/>
          </a:xfrm>
          <a:prstGeom prst="rect">
            <a:avLst/>
          </a:prstGeom>
        </p:spPr>
      </p:pic>
      <p:pic>
        <p:nvPicPr>
          <p:cNvPr id="18" name="Picture 2" descr="F:\!My Stuff!\PLSSUG\SQLDay Lite 2013\logo_SQLDay_Generic_Transparent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062" y="6421432"/>
            <a:ext cx="1604434" cy="38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99" y="6367220"/>
            <a:ext cx="1733921" cy="53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0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685783" rtl="0" eaLnBrk="1" latinLnBrk="0" hangingPunct="1">
        <a:spcBef>
          <a:spcPct val="0"/>
        </a:spcBef>
        <a:buNone/>
        <a:defRPr sz="3300" b="1" kern="1200">
          <a:solidFill>
            <a:srgbClr val="1F497D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rtekr.net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b.ratajczyk@gmail.co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Zautomatyzuj swój proces wdrażania projektów SSIS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Bartosz Ratajczyk</a:t>
            </a:r>
            <a:br>
              <a:rPr lang="pl-PL" dirty="0"/>
            </a:br>
            <a:r>
              <a:rPr lang="pl-PL" dirty="0"/>
              <a:t>SQL Server Consultant, 7N</a:t>
            </a:r>
            <a:br>
              <a:rPr lang="pl-PL" dirty="0"/>
            </a:br>
            <a:r>
              <a:rPr lang="pl-PL" dirty="0"/>
              <a:t>b.ratajczyk@gmail.com</a:t>
            </a:r>
          </a:p>
        </p:txBody>
      </p:sp>
    </p:spTree>
    <p:extLst>
      <p:ext uri="{BB962C8B-B14F-4D97-AF65-F5344CB8AC3E}">
        <p14:creationId xmlns:p14="http://schemas.microsoft.com/office/powerpoint/2010/main" val="3007831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Problemy z kompilacją</a:t>
            </a: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4294967295"/>
          </p:nvPr>
        </p:nvSpPr>
        <p:spPr>
          <a:xfrm>
            <a:off x="0" y="6400800"/>
            <a:ext cx="4038600" cy="381000"/>
          </a:xfrm>
        </p:spPr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776" y="3645024"/>
            <a:ext cx="4047619" cy="2504762"/>
          </a:xfrm>
          <a:prstGeom prst="rect">
            <a:avLst/>
          </a:prstGeom>
        </p:spPr>
      </p:pic>
      <p:sp>
        <p:nvSpPr>
          <p:cNvPr id="5" name="Symbol zastępczy zawartości 2"/>
          <p:cNvSpPr txBox="1">
            <a:spLocks/>
          </p:cNvSpPr>
          <p:nvPr/>
        </p:nvSpPr>
        <p:spPr>
          <a:xfrm>
            <a:off x="457200" y="1848968"/>
            <a:ext cx="8229600" cy="1545041"/>
          </a:xfrm>
          <a:prstGeom prst="rect">
            <a:avLst/>
          </a:prstGeom>
        </p:spPr>
        <p:txBody>
          <a:bodyPr/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 err="1">
                <a:latin typeface="Consolas" panose="020B0609020204030204" pitchFamily="49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EncryptAllWithPassword</a:t>
            </a:r>
            <a:r>
              <a:rPr lang="pl-PL" dirty="0"/>
              <a:t>, </a:t>
            </a:r>
            <a:r>
              <a:rPr lang="pl-PL" dirty="0" err="1">
                <a:latin typeface="Consolas" panose="020B0609020204030204" pitchFamily="49" charset="0"/>
              </a:rPr>
              <a:t>EncryptSensitiveWithPassword</a:t>
            </a:r>
            <a:endParaRPr lang="pl-PL" dirty="0">
              <a:latin typeface="Consolas" panose="020B0609020204030204" pitchFamily="49" charset="0"/>
            </a:endParaRPr>
          </a:p>
          <a:p>
            <a:pPr lvl="1"/>
            <a:r>
              <a:rPr lang="pl-PL" dirty="0"/>
              <a:t>wymaga ręcznego podania hasła</a:t>
            </a:r>
          </a:p>
          <a:p>
            <a:r>
              <a:rPr lang="pl-PL" dirty="0"/>
              <a:t>Potrafi się zawiesić</a:t>
            </a:r>
          </a:p>
        </p:txBody>
      </p:sp>
    </p:spTree>
    <p:extLst>
      <p:ext uri="{BB962C8B-B14F-4D97-AF65-F5344CB8AC3E}">
        <p14:creationId xmlns:p14="http://schemas.microsoft.com/office/powerpoint/2010/main" val="3773482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Przygotowanie ręczne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23" y="1171064"/>
            <a:ext cx="8777353" cy="336860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61" y="4005064"/>
            <a:ext cx="8960676" cy="2258456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486" y="1700808"/>
            <a:ext cx="6276190" cy="1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MSBuild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45974"/>
            <a:ext cx="8686800" cy="43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06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SSISMSBuild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201"/>
          </a:xfrm>
        </p:spPr>
        <p:txBody>
          <a:bodyPr/>
          <a:lstStyle/>
          <a:p>
            <a:r>
              <a:rPr lang="pl-PL" sz="2400" dirty="0"/>
              <a:t>Dedykowane zadania kompilacji i wdrażania</a:t>
            </a:r>
          </a:p>
          <a:p>
            <a:pPr lvl="1"/>
            <a:r>
              <a:rPr lang="pl-PL" sz="2400" dirty="0" err="1">
                <a:latin typeface="Consolas" panose="020B0609020204030204" pitchFamily="49" charset="0"/>
              </a:rPr>
              <a:t>DeploymentFileCompilerTask</a:t>
            </a:r>
            <a:endParaRPr lang="pl-PL" sz="2400" dirty="0">
              <a:latin typeface="Consolas" panose="020B0609020204030204" pitchFamily="49" charset="0"/>
            </a:endParaRPr>
          </a:p>
          <a:p>
            <a:pPr lvl="1"/>
            <a:r>
              <a:rPr lang="pl-PL" sz="2400" dirty="0" err="1">
                <a:latin typeface="Consolas" panose="020B0609020204030204" pitchFamily="49" charset="0"/>
              </a:rPr>
              <a:t>DeployProjectToCatalogTask</a:t>
            </a:r>
            <a:endParaRPr lang="pl-PL" sz="2400" dirty="0">
              <a:latin typeface="Consolas" panose="020B0609020204030204" pitchFamily="49" charset="0"/>
            </a:endParaRPr>
          </a:p>
          <a:p>
            <a:endParaRPr lang="pl-PL" sz="2400" dirty="0"/>
          </a:p>
          <a:p>
            <a:r>
              <a:rPr lang="pl-PL" sz="2400" dirty="0"/>
              <a:t>Kod źródłowy do samodzielnej kompilacji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2000" dirty="0"/>
              <a:t>http://sqlsrvintegrationsrv.codeplex.com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400689"/>
            <a:ext cx="6990476" cy="1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Kompilacja: </a:t>
            </a:r>
            <a:r>
              <a:rPr lang="pl-PL" dirty="0" err="1"/>
              <a:t>Build.proj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04" y="1417638"/>
            <a:ext cx="8233196" cy="45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01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Wdrożenie – </a:t>
            </a:r>
            <a:r>
              <a:rPr lang="pl-PL" dirty="0" err="1"/>
              <a:t>IsDeploymentWizard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7"/>
            <a:ext cx="8229600" cy="892690"/>
          </a:xfrm>
        </p:spPr>
        <p:txBody>
          <a:bodyPr>
            <a:normAutofit lnSpcReduction="10000"/>
          </a:bodyPr>
          <a:lstStyle/>
          <a:p>
            <a:r>
              <a:rPr lang="pl-PL" sz="2400" dirty="0">
                <a:latin typeface="Consolas" panose="020B0609020204030204" pitchFamily="49" charset="0"/>
              </a:rPr>
              <a:t>IsDeploymentWizard.exe</a:t>
            </a:r>
          </a:p>
          <a:p>
            <a:r>
              <a:rPr lang="pl-PL" sz="2400" dirty="0">
                <a:latin typeface="Consolas" panose="020B0609020204030204" pitchFamily="49" charset="0"/>
              </a:rPr>
              <a:t>/</a:t>
            </a:r>
            <a:r>
              <a:rPr lang="pl-PL" sz="2400" dirty="0" err="1">
                <a:latin typeface="Consolas" panose="020B0609020204030204" pitchFamily="49" charset="0"/>
              </a:rPr>
              <a:t>Silent</a:t>
            </a:r>
            <a:endParaRPr lang="pl-PL" sz="2400" dirty="0">
              <a:latin typeface="Consolas" panose="020B0609020204030204" pitchFamily="49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140968"/>
            <a:ext cx="7933698" cy="185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8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IsDeploymentWizard</a:t>
            </a:r>
            <a:r>
              <a:rPr lang="pl-PL" dirty="0"/>
              <a:t> /</a:t>
            </a:r>
            <a:r>
              <a:rPr lang="pl-PL" dirty="0" err="1"/>
              <a:t>Silent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7"/>
            <a:ext cx="8229600" cy="1036705"/>
          </a:xfrm>
        </p:spPr>
        <p:txBody>
          <a:bodyPr>
            <a:normAutofit/>
          </a:bodyPr>
          <a:lstStyle/>
          <a:p>
            <a:r>
              <a:rPr lang="pl-PL" sz="2400" dirty="0">
                <a:latin typeface="Consolas" panose="020B0609020204030204" pitchFamily="49" charset="0"/>
              </a:rPr>
              <a:t>/</a:t>
            </a:r>
            <a:r>
              <a:rPr lang="pl-PL" sz="2400" dirty="0" err="1">
                <a:latin typeface="Consolas" panose="020B0609020204030204" pitchFamily="49" charset="0"/>
              </a:rPr>
              <a:t>Silent</a:t>
            </a:r>
            <a:r>
              <a:rPr lang="pl-PL" sz="2400" dirty="0">
                <a:latin typeface="Consolas" panose="020B0609020204030204" pitchFamily="49" charset="0"/>
              </a:rPr>
              <a:t> </a:t>
            </a:r>
            <a:r>
              <a:rPr lang="pl-PL" sz="2400" dirty="0"/>
              <a:t>== </a:t>
            </a:r>
            <a:r>
              <a:rPr lang="pl-PL" sz="2400" dirty="0" err="1"/>
              <a:t>fire</a:t>
            </a:r>
            <a:r>
              <a:rPr lang="pl-PL" sz="2400" dirty="0"/>
              <a:t> and </a:t>
            </a:r>
            <a:r>
              <a:rPr lang="pl-PL" sz="2400" dirty="0" err="1"/>
              <a:t>forget</a:t>
            </a:r>
            <a:endParaRPr lang="pl-PL" sz="2400" dirty="0"/>
          </a:p>
          <a:p>
            <a:r>
              <a:rPr lang="pl-PL" sz="2400" dirty="0"/>
              <a:t>Zdarzają się przypadki, gdzie </a:t>
            </a:r>
            <a:r>
              <a:rPr lang="pl-PL" sz="2400" dirty="0">
                <a:latin typeface="Consolas" panose="020B0609020204030204" pitchFamily="49" charset="0"/>
              </a:rPr>
              <a:t>/</a:t>
            </a:r>
            <a:r>
              <a:rPr lang="pl-PL" sz="2400" dirty="0" err="1">
                <a:latin typeface="Consolas" panose="020B0609020204030204" pitchFamily="49" charset="0"/>
              </a:rPr>
              <a:t>Silent</a:t>
            </a:r>
            <a:r>
              <a:rPr lang="pl-PL" sz="2400" dirty="0">
                <a:latin typeface="Consolas" panose="020B0609020204030204" pitchFamily="49" charset="0"/>
              </a:rPr>
              <a:t> </a:t>
            </a:r>
            <a:r>
              <a:rPr lang="pl-PL" sz="2400" dirty="0"/>
              <a:t>nie działa poprawnie *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56992"/>
            <a:ext cx="8964488" cy="152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56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Znowu </a:t>
            </a:r>
            <a:r>
              <a:rPr lang="pl-PL" dirty="0" err="1"/>
              <a:t>MSBuild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64" y="1432573"/>
            <a:ext cx="8820472" cy="441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18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Kompilacja i wdrożenie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67841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Inne sposoby kompilacji/wdrożenia projektu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Skrypt </a:t>
            </a:r>
            <a:r>
              <a:rPr lang="pl-PL" dirty="0" err="1"/>
              <a:t>Powershell</a:t>
            </a:r>
            <a:r>
              <a:rPr lang="pl-PL" dirty="0"/>
              <a:t> z użyciem SMO</a:t>
            </a:r>
          </a:p>
          <a:p>
            <a:r>
              <a:rPr lang="pl-PL" dirty="0" err="1"/>
              <a:t>SSISBuild</a:t>
            </a:r>
            <a:r>
              <a:rPr lang="pl-PL" dirty="0"/>
              <a:t> – Roman </a:t>
            </a:r>
            <a:r>
              <a:rPr lang="pl-PL" dirty="0" err="1"/>
              <a:t>Tumaykin</a:t>
            </a:r>
            <a:endParaRPr lang="pl-PL" dirty="0"/>
          </a:p>
          <a:p>
            <a:r>
              <a:rPr lang="pl-PL" dirty="0"/>
              <a:t>PowerShell </a:t>
            </a:r>
            <a:r>
              <a:rPr lang="pl-PL" dirty="0" err="1"/>
              <a:t>Continuous</a:t>
            </a:r>
            <a:r>
              <a:rPr lang="pl-PL" dirty="0"/>
              <a:t> Integration (PSCI) – </a:t>
            </a:r>
            <a:r>
              <a:rPr lang="pl-PL" dirty="0" err="1"/>
              <a:t>ObjectivityLtd</a:t>
            </a:r>
            <a:endParaRPr lang="pl-PL" dirty="0"/>
          </a:p>
          <a:p>
            <a:r>
              <a:rPr lang="pl-PL" dirty="0" err="1"/>
              <a:t>ISDeploymentCmd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0973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300" y="1163071"/>
            <a:ext cx="7098681" cy="5152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6118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Potencjalne problemy kompilacji i wdrożenia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60" y="1700808"/>
            <a:ext cx="8892480" cy="341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89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Kompilacja: </a:t>
            </a:r>
            <a:r>
              <a:rPr lang="pl-PL" dirty="0" err="1"/>
              <a:t>Build.proj</a:t>
            </a:r>
            <a:r>
              <a:rPr lang="pl-PL" dirty="0"/>
              <a:t> (podejście 2)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196752"/>
            <a:ext cx="6269638" cy="501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60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Obsługa środowisk (</a:t>
            </a:r>
            <a:r>
              <a:rPr lang="pl-PL" dirty="0" err="1"/>
              <a:t>Environments</a:t>
            </a:r>
            <a:r>
              <a:rPr lang="pl-PL" dirty="0"/>
              <a:t>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7"/>
            <a:ext cx="8229600" cy="2764898"/>
          </a:xfrm>
        </p:spPr>
        <p:txBody>
          <a:bodyPr>
            <a:normAutofit/>
          </a:bodyPr>
          <a:lstStyle/>
          <a:p>
            <a:r>
              <a:rPr lang="pl-PL" sz="2400" dirty="0"/>
              <a:t>Visual Studio </a:t>
            </a:r>
            <a:r>
              <a:rPr lang="pl-PL" sz="2400" dirty="0" err="1"/>
              <a:t>Configuration</a:t>
            </a:r>
            <a:r>
              <a:rPr lang="pl-PL" sz="2400" dirty="0"/>
              <a:t> Manager</a:t>
            </a:r>
          </a:p>
          <a:p>
            <a:r>
              <a:rPr lang="pl-PL" sz="2400" dirty="0" err="1"/>
              <a:t>Powershell</a:t>
            </a:r>
            <a:r>
              <a:rPr lang="pl-PL" sz="2400" dirty="0"/>
              <a:t> + SMO</a:t>
            </a:r>
          </a:p>
          <a:p>
            <a:pPr lvl="1"/>
            <a:r>
              <a:rPr lang="pl-PL" sz="2400" dirty="0" err="1"/>
              <a:t>Array</a:t>
            </a:r>
            <a:endParaRPr lang="pl-PL" sz="2400" dirty="0"/>
          </a:p>
          <a:p>
            <a:pPr lvl="1"/>
            <a:r>
              <a:rPr lang="pl-PL" sz="2400" dirty="0"/>
              <a:t>CSV</a:t>
            </a:r>
          </a:p>
          <a:p>
            <a:pPr lvl="1"/>
            <a:r>
              <a:rPr lang="pl-PL" sz="2400" dirty="0"/>
              <a:t>Baza danych</a:t>
            </a:r>
          </a:p>
          <a:p>
            <a:pPr lvl="1"/>
            <a:r>
              <a:rPr lang="pl-PL" sz="2550" dirty="0"/>
              <a:t>JSON</a:t>
            </a:r>
            <a:endParaRPr lang="pl-PL" sz="2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547674"/>
            <a:ext cx="8242538" cy="119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12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8363272" cy="349931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Configuration</a:t>
            </a:r>
            <a:r>
              <a:rPr lang="pl-PL" dirty="0"/>
              <a:t> Manager</a:t>
            </a:r>
          </a:p>
        </p:txBody>
      </p:sp>
    </p:spTree>
    <p:extLst>
      <p:ext uri="{BB962C8B-B14F-4D97-AF65-F5344CB8AC3E}">
        <p14:creationId xmlns:p14="http://schemas.microsoft.com/office/powerpoint/2010/main" val="2693876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Configuration</a:t>
            </a:r>
            <a:r>
              <a:rPr lang="pl-PL" dirty="0"/>
              <a:t> Manager </a:t>
            </a:r>
            <a:r>
              <a:rPr lang="pl-PL"/>
              <a:t>- wykorzystanie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05332" y="1417638"/>
            <a:ext cx="79333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Różne wartości parametrów dla różnych konfiguracji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Przechowywanie danych w plikach .</a:t>
            </a:r>
            <a:r>
              <a:rPr lang="pl-PL" sz="2400" dirty="0" err="1"/>
              <a:t>dtproj</a:t>
            </a:r>
            <a:endParaRPr lang="pl-P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Można wykorzystać jako konfiguracje projektu w środowiskach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Brak jednolitego podglądu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722" y="3356630"/>
            <a:ext cx="4968552" cy="237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4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stop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  <p:pic>
        <p:nvPicPr>
          <p:cNvPr id="1026" name="Picture 2" descr="C:\Users\BRATA_~1\AppData\Local\Temp\SNAGHTML62540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16" y="332656"/>
            <a:ext cx="7366768" cy="561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8713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Utworzenie środowiska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6" y="1557003"/>
            <a:ext cx="8950828" cy="279666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43" y="4425460"/>
            <a:ext cx="7485714" cy="1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1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Referencja do środowiska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88840"/>
            <a:ext cx="807463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77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Konfiguracja projektu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40" y="1393230"/>
            <a:ext cx="8724919" cy="418586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888" y="4941168"/>
            <a:ext cx="5028571" cy="1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8768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Problemy przy automatyzacji środowiska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2192"/>
          </a:xfrm>
        </p:spPr>
        <p:txBody>
          <a:bodyPr>
            <a:normAutofit/>
          </a:bodyPr>
          <a:lstStyle/>
          <a:p>
            <a:r>
              <a:rPr lang="pl-PL" sz="2400" dirty="0"/>
              <a:t>Zmienne typu </a:t>
            </a:r>
            <a:r>
              <a:rPr lang="pl-PL" sz="2400" dirty="0" err="1"/>
              <a:t>Sensitive</a:t>
            </a:r>
            <a:endParaRPr lang="pl-PL" sz="2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684" y="2060848"/>
            <a:ext cx="5688632" cy="39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20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 czym będzie?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O ułatwianiu sobie życia, czyli jak pozbyć się nudnej pracy</a:t>
            </a:r>
          </a:p>
          <a:p>
            <a:r>
              <a:rPr lang="pl-PL" sz="2400" dirty="0"/>
              <a:t>Wdrażanie projektów jednym skryptem</a:t>
            </a:r>
          </a:p>
          <a:p>
            <a:pPr lvl="1"/>
            <a:r>
              <a:rPr lang="pl-PL" sz="2400" dirty="0"/>
              <a:t>lub jednym/dwoma krokami w TFS</a:t>
            </a:r>
          </a:p>
          <a:p>
            <a:r>
              <a:rPr lang="pl-PL" sz="2400" dirty="0"/>
              <a:t>O tym jak przygotować sobie wszystkie konfiguracje</a:t>
            </a:r>
          </a:p>
          <a:p>
            <a:r>
              <a:rPr lang="pl-PL" sz="2400" dirty="0"/>
              <a:t>O różnych opcjach i przeszkodach które nas czekają</a:t>
            </a:r>
          </a:p>
        </p:txBody>
      </p:sp>
    </p:spTree>
    <p:extLst>
      <p:ext uri="{BB962C8B-B14F-4D97-AF65-F5344CB8AC3E}">
        <p14:creationId xmlns:p14="http://schemas.microsoft.com/office/powerpoint/2010/main" val="664995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Tworzenie środowiska i konfiguracja projektu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88543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Sprawdzanie poprawności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7"/>
            <a:ext cx="8229600" cy="1180722"/>
          </a:xfrm>
        </p:spPr>
        <p:txBody>
          <a:bodyPr>
            <a:normAutofit/>
          </a:bodyPr>
          <a:lstStyle/>
          <a:p>
            <a:r>
              <a:rPr lang="pl-PL" sz="2400" dirty="0"/>
              <a:t>Uruchomienie walidacji to proces asynchroniczny</a:t>
            </a:r>
          </a:p>
          <a:p>
            <a:r>
              <a:rPr lang="pl-PL" sz="2400" dirty="0"/>
              <a:t>Zlecamy zadanie do wykonania i możemy śledzić postęp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745" y="3212976"/>
            <a:ext cx="732651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57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jeszcze sprawdzanie poprawności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844824"/>
            <a:ext cx="8686800" cy="168055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256637" y="4221088"/>
            <a:ext cx="52822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pl-PL" sz="2400" dirty="0">
                <a:latin typeface="Consolas" panose="020B0609020204030204" pitchFamily="49" charset="0"/>
              </a:rPr>
              <a:t>::</a:t>
            </a:r>
            <a:r>
              <a:rPr lang="pl-PL" sz="2400" dirty="0" err="1">
                <a:latin typeface="Consolas" panose="020B0609020204030204" pitchFamily="49" charset="0"/>
              </a:rPr>
              <a:t>UseAllReferences</a:t>
            </a:r>
            <a:endParaRPr lang="pl-PL" sz="2400" dirty="0"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pl-PL" sz="2400" dirty="0">
                <a:latin typeface="Consolas" panose="020B0609020204030204" pitchFamily="49" charset="0"/>
              </a:rPr>
              <a:t>::</a:t>
            </a:r>
            <a:r>
              <a:rPr lang="pl-PL" sz="2400" dirty="0" err="1">
                <a:latin typeface="Consolas" panose="020B0609020204030204" pitchFamily="49" charset="0"/>
              </a:rPr>
              <a:t>SpecifyReference</a:t>
            </a:r>
            <a:r>
              <a:rPr lang="pl-PL" sz="2400" dirty="0">
                <a:latin typeface="Consolas" panose="020B0609020204030204" pitchFamily="49" charset="0"/>
              </a:rPr>
              <a:t>, $</a:t>
            </a:r>
            <a:r>
              <a:rPr lang="pl-PL" sz="2400" dirty="0" err="1">
                <a:latin typeface="Consolas" panose="020B0609020204030204" pitchFamily="49" charset="0"/>
              </a:rPr>
              <a:t>reference</a:t>
            </a:r>
            <a:endParaRPr lang="pl-PL" sz="2400" dirty="0">
              <a:latin typeface="Consolas" panose="020B0609020204030204" pitchFamily="49" charset="0"/>
            </a:endParaRP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6290803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Testowe uruchomienie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64" y="1772816"/>
            <a:ext cx="8820472" cy="368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941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Walidacja i test wykonania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79833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by tu jeszcze można?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Testy </a:t>
            </a:r>
            <a:r>
              <a:rPr lang="pl-PL" dirty="0" err="1"/>
              <a:t>NBi</a:t>
            </a:r>
            <a:endParaRPr lang="pl-PL" dirty="0"/>
          </a:p>
          <a:p>
            <a:r>
              <a:rPr lang="pl-PL" dirty="0"/>
              <a:t>Weryfikacja zgodności z konwencją Jamie Thomsona</a:t>
            </a:r>
          </a:p>
          <a:p>
            <a:endParaRPr lang="pl-PL" dirty="0"/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58" y="2848901"/>
            <a:ext cx="2609524" cy="2028571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0857" y="2847760"/>
            <a:ext cx="5502112" cy="202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9504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 jak z tym TFS?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Własny proces budowania/wdrażania </a:t>
            </a:r>
            <a:r>
              <a:rPr lang="pl-PL" sz="2400"/>
              <a:t>w TFS</a:t>
            </a:r>
            <a:endParaRPr lang="pl-PL" sz="2400" dirty="0"/>
          </a:p>
          <a:p>
            <a:r>
              <a:rPr lang="pl-PL" sz="2400" dirty="0"/>
              <a:t>Można rozbudować o kroki PowerShell do zarządzania środowiskami, walidacją, …</a:t>
            </a: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3996056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Proces automatyczny w TFS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14207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Takie to proste!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Praca nadal jest nudna, ale to komputer ją wykonuje</a:t>
            </a:r>
          </a:p>
          <a:p>
            <a:r>
              <a:rPr lang="pl-PL" sz="2400" dirty="0"/>
              <a:t>Do automatyzacji wykorzystaj</a:t>
            </a:r>
          </a:p>
          <a:p>
            <a:pPr lvl="1"/>
            <a:r>
              <a:rPr lang="pl-PL" sz="2250" dirty="0" err="1"/>
              <a:t>MSBuild</a:t>
            </a:r>
            <a:endParaRPr lang="pl-PL" sz="2250" dirty="0"/>
          </a:p>
          <a:p>
            <a:pPr lvl="1"/>
            <a:r>
              <a:rPr lang="pl-PL" sz="2250" dirty="0" err="1"/>
              <a:t>Powershell</a:t>
            </a:r>
            <a:endParaRPr lang="pl-PL" sz="2250" dirty="0"/>
          </a:p>
          <a:p>
            <a:pPr lvl="1"/>
            <a:r>
              <a:rPr lang="pl-PL" sz="2250" dirty="0"/>
              <a:t>SMO</a:t>
            </a:r>
          </a:p>
          <a:p>
            <a:r>
              <a:rPr lang="pl-PL" sz="2400" dirty="0"/>
              <a:t>Zaangażuj </a:t>
            </a:r>
            <a:r>
              <a:rPr lang="pl-PL" sz="2400"/>
              <a:t>dodatkowe oprogramowanie do CI/CD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4261770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300" y="1163071"/>
            <a:ext cx="7098681" cy="5152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5675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 czym nie będzie?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O wdrażaniu pojedynczych pakietów</a:t>
            </a:r>
          </a:p>
          <a:p>
            <a:r>
              <a:rPr lang="pl-PL" sz="2400" dirty="0"/>
              <a:t>O dobrych praktykach</a:t>
            </a:r>
          </a:p>
          <a:p>
            <a:r>
              <a:rPr lang="pl-PL" sz="2400" dirty="0"/>
              <a:t>O </a:t>
            </a:r>
            <a:r>
              <a:rPr lang="pl-PL" sz="2400" dirty="0" err="1"/>
              <a:t>DevOps</a:t>
            </a:r>
            <a:r>
              <a:rPr lang="pl-PL" sz="2400" dirty="0"/>
              <a:t> jako takim</a:t>
            </a:r>
          </a:p>
        </p:txBody>
      </p:sp>
    </p:spTree>
    <p:extLst>
      <p:ext uri="{BB962C8B-B14F-4D97-AF65-F5344CB8AC3E}">
        <p14:creationId xmlns:p14="http://schemas.microsoft.com/office/powerpoint/2010/main" val="3662156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Bartosz Ratajczyk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7"/>
            <a:ext cx="4690864" cy="2836906"/>
          </a:xfrm>
        </p:spPr>
        <p:txBody>
          <a:bodyPr>
            <a:normAutofit/>
          </a:bodyPr>
          <a:lstStyle/>
          <a:p>
            <a:r>
              <a:rPr lang="pl-PL" sz="2400" dirty="0"/>
              <a:t>SQL Server Consultant –  7N</a:t>
            </a:r>
          </a:p>
          <a:p>
            <a:r>
              <a:rPr lang="pl-PL" sz="2400" dirty="0"/>
              <a:t>Trener – CBSG, Stacja.IT</a:t>
            </a:r>
          </a:p>
          <a:p>
            <a:r>
              <a:rPr lang="pl-PL" sz="2400" dirty="0"/>
              <a:t>Prelegent na konferencjach, spotkaniach grup PLSSUG</a:t>
            </a:r>
          </a:p>
          <a:p>
            <a:r>
              <a:rPr lang="pl-PL" sz="2400" dirty="0"/>
              <a:t>MCSE, MCT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263" y="1417638"/>
            <a:ext cx="3400000" cy="2904762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457200" y="5733256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hlinkClick r:id="rId3"/>
              </a:rPr>
              <a:t>http://bartekr.net</a:t>
            </a:r>
            <a:endParaRPr lang="pl-PL" sz="2400" dirty="0"/>
          </a:p>
        </p:txBody>
      </p:sp>
      <p:sp>
        <p:nvSpPr>
          <p:cNvPr id="7" name="pole tekstowe 6"/>
          <p:cNvSpPr txBox="1"/>
          <p:nvPr/>
        </p:nvSpPr>
        <p:spPr>
          <a:xfrm>
            <a:off x="4906863" y="5733256"/>
            <a:ext cx="3779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400" dirty="0">
                <a:hlinkClick r:id="rId4"/>
              </a:rPr>
              <a:t>b.ratajczyk@gmail.com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372022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 jakich kroków może się składać wdrożenie?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dirty="0"/>
              <a:t>Kompilacja projektu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>
                <a:solidFill>
                  <a:schemeClr val="bg1">
                    <a:lumMod val="50000"/>
                  </a:schemeClr>
                </a:solidFill>
              </a:rPr>
              <a:t>Utworzenie folderu dla projektu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Wdrożenie na serwer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Utworzenie środowiska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Ustawienie referencji środowisko – projekt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Utworzenie zmiennych środowiskowych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Konfiguracja projektu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Uruchomienie walidacji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Weryfikacja walidacji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Uruchomienie testowe</a:t>
            </a:r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r>
              <a:rPr lang="pl-PL" dirty="0"/>
              <a:t>Testowanie (</a:t>
            </a:r>
            <a:r>
              <a:rPr lang="pl-PL" dirty="0" err="1"/>
              <a:t>NBi</a:t>
            </a:r>
            <a:r>
              <a:rPr lang="pl-PL" dirty="0"/>
              <a:t>, </a:t>
            </a:r>
            <a:r>
              <a:rPr lang="pl-PL" dirty="0" err="1"/>
              <a:t>LegiTest</a:t>
            </a:r>
            <a:r>
              <a:rPr lang="pl-PL" dirty="0"/>
              <a:t>)</a:t>
            </a:r>
          </a:p>
          <a:p>
            <a:r>
              <a:rPr lang="pl-PL" dirty="0"/>
              <a:t>Sprawdzanie zgodności ze standardami (Jamie Thomson)</a:t>
            </a:r>
          </a:p>
        </p:txBody>
      </p:sp>
    </p:spTree>
    <p:extLst>
      <p:ext uri="{BB962C8B-B14F-4D97-AF65-F5344CB8AC3E}">
        <p14:creationId xmlns:p14="http://schemas.microsoft.com/office/powerpoint/2010/main" val="2619000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Podnosimy poziom trudności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Kontrola wersji</a:t>
            </a:r>
          </a:p>
          <a:p>
            <a:pPr lvl="1"/>
            <a:r>
              <a:rPr lang="pl-PL" sz="2400" dirty="0"/>
              <a:t>Gałąź DEV, TEST, PROD</a:t>
            </a:r>
          </a:p>
          <a:p>
            <a:r>
              <a:rPr lang="pl-PL" sz="2400" dirty="0"/>
              <a:t>Kilka środowisk</a:t>
            </a:r>
          </a:p>
          <a:p>
            <a:pPr lvl="1"/>
            <a:r>
              <a:rPr lang="pl-PL" sz="2400" dirty="0"/>
              <a:t>Serwer DEV, TEST, PREPROD, PROD</a:t>
            </a:r>
          </a:p>
          <a:p>
            <a:r>
              <a:rPr lang="pl-PL" sz="2400" dirty="0"/>
              <a:t>Różne konfiguracje</a:t>
            </a:r>
          </a:p>
          <a:p>
            <a:pPr lvl="1"/>
            <a:r>
              <a:rPr lang="pl-PL" sz="2400" dirty="0"/>
              <a:t>Ścieżki do katalogów na różnych serwerach</a:t>
            </a:r>
          </a:p>
          <a:p>
            <a:pPr lvl="1"/>
            <a:r>
              <a:rPr lang="pl-PL" sz="2400" dirty="0"/>
              <a:t>Połączenia do różnych baz danych</a:t>
            </a:r>
          </a:p>
          <a:p>
            <a:r>
              <a:rPr lang="pl-PL" sz="2400" dirty="0"/>
              <a:t>Wdrażamy na raz po kilka projektów</a:t>
            </a:r>
          </a:p>
        </p:txBody>
      </p:sp>
    </p:spTree>
    <p:extLst>
      <p:ext uri="{BB962C8B-B14F-4D97-AF65-F5344CB8AC3E}">
        <p14:creationId xmlns:p14="http://schemas.microsoft.com/office/powerpoint/2010/main" val="2867418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Usprawniamy pracę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No to do roboty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2017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3004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Kompilacja projektu – pierwsze kroki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268760"/>
            <a:ext cx="8241479" cy="2201923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85533"/>
            <a:ext cx="8395839" cy="228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7559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2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yw2" id="{3E448EB5-774B-461A-8124-EA406C713B1A}" vid="{5CF9D57A-5E5F-4F1B-94EE-8D3CA1AFF2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Prezentacja4_3</Template>
  <TotalTime>4334</TotalTime>
  <Words>1107</Words>
  <Application>Microsoft Office PowerPoint</Application>
  <PresentationFormat>Pokaz na ekranie (4:3)</PresentationFormat>
  <Paragraphs>197</Paragraphs>
  <Slides>39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4" baseType="lpstr">
      <vt:lpstr>Arial Unicode MS</vt:lpstr>
      <vt:lpstr>Arial</vt:lpstr>
      <vt:lpstr>Calibri</vt:lpstr>
      <vt:lpstr>Consolas</vt:lpstr>
      <vt:lpstr>Motyw2</vt:lpstr>
      <vt:lpstr>Zautomatyzuj swój proces wdrażania projektów SSIS</vt:lpstr>
      <vt:lpstr>Prezentacja programu PowerPoint</vt:lpstr>
      <vt:lpstr>O czym będzie?</vt:lpstr>
      <vt:lpstr>O czym nie będzie?</vt:lpstr>
      <vt:lpstr>Bartosz Ratajczyk</vt:lpstr>
      <vt:lpstr>Z jakich kroków może się składać wdrożenie?</vt:lpstr>
      <vt:lpstr>Podnosimy poziom trudności</vt:lpstr>
      <vt:lpstr>Usprawniamy pracę</vt:lpstr>
      <vt:lpstr>Kompilacja projektu – pierwsze kroki</vt:lpstr>
      <vt:lpstr>Problemy z kompilacją</vt:lpstr>
      <vt:lpstr>Przygotowanie ręczne</vt:lpstr>
      <vt:lpstr>MSBuild</vt:lpstr>
      <vt:lpstr>SSISMSBuild</vt:lpstr>
      <vt:lpstr>Kompilacja: Build.proj</vt:lpstr>
      <vt:lpstr>Wdrożenie – IsDeploymentWizard</vt:lpstr>
      <vt:lpstr>IsDeploymentWizard /Silent</vt:lpstr>
      <vt:lpstr>Znowu MSBuild</vt:lpstr>
      <vt:lpstr>DEMO</vt:lpstr>
      <vt:lpstr>Inne sposoby kompilacji/wdrożenia projektu</vt:lpstr>
      <vt:lpstr>Potencjalne problemy kompilacji i wdrożenia</vt:lpstr>
      <vt:lpstr>Kompilacja: Build.proj (podejście 2)</vt:lpstr>
      <vt:lpstr>Obsługa środowisk (Environments)</vt:lpstr>
      <vt:lpstr>Configuration Manager</vt:lpstr>
      <vt:lpstr>Configuration Manager - wykorzystanie</vt:lpstr>
      <vt:lpstr>Prezentacja programu PowerPoint</vt:lpstr>
      <vt:lpstr>Utworzenie środowiska</vt:lpstr>
      <vt:lpstr>Referencja do środowiska</vt:lpstr>
      <vt:lpstr>Konfiguracja projektu</vt:lpstr>
      <vt:lpstr>Problemy przy automatyzacji środowiska</vt:lpstr>
      <vt:lpstr>DEMO</vt:lpstr>
      <vt:lpstr>Sprawdzanie poprawności</vt:lpstr>
      <vt:lpstr>I jeszcze sprawdzanie poprawności</vt:lpstr>
      <vt:lpstr>Testowe uruchomienie</vt:lpstr>
      <vt:lpstr>DEMO</vt:lpstr>
      <vt:lpstr>Co by tu jeszcze można?</vt:lpstr>
      <vt:lpstr>A jak z tym TFS?</vt:lpstr>
      <vt:lpstr>DEMO</vt:lpstr>
      <vt:lpstr>Takie to proste!</vt:lpstr>
      <vt:lpstr>Prezentacja programu PowerPoint</vt:lpstr>
    </vt:vector>
  </TitlesOfParts>
  <Company>PLSSUG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Kulgan</dc:creator>
  <cp:lastModifiedBy>Bartosz Ratajczyk</cp:lastModifiedBy>
  <cp:revision>230</cp:revision>
  <dcterms:created xsi:type="dcterms:W3CDTF">2011-11-24T02:19:03Z</dcterms:created>
  <dcterms:modified xsi:type="dcterms:W3CDTF">2017-05-16T06:37:29Z</dcterms:modified>
</cp:coreProperties>
</file>