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45"/>
  </p:notesMasterIdLst>
  <p:sldIdLst>
    <p:sldId id="290" r:id="rId2"/>
    <p:sldId id="267" r:id="rId3"/>
    <p:sldId id="291" r:id="rId4"/>
    <p:sldId id="289" r:id="rId5"/>
    <p:sldId id="310" r:id="rId6"/>
    <p:sldId id="293" r:id="rId7"/>
    <p:sldId id="301" r:id="rId8"/>
    <p:sldId id="307" r:id="rId9"/>
    <p:sldId id="333" r:id="rId10"/>
    <p:sldId id="311" r:id="rId11"/>
    <p:sldId id="309" r:id="rId12"/>
    <p:sldId id="308" r:id="rId13"/>
    <p:sldId id="322" r:id="rId14"/>
    <p:sldId id="294" r:id="rId15"/>
    <p:sldId id="313" r:id="rId16"/>
    <p:sldId id="334" r:id="rId17"/>
    <p:sldId id="314" r:id="rId18"/>
    <p:sldId id="295" r:id="rId19"/>
    <p:sldId id="302" r:id="rId20"/>
    <p:sldId id="323" r:id="rId21"/>
    <p:sldId id="312" r:id="rId22"/>
    <p:sldId id="303" r:id="rId23"/>
    <p:sldId id="316" r:id="rId24"/>
    <p:sldId id="315" r:id="rId25"/>
    <p:sldId id="317" r:id="rId26"/>
    <p:sldId id="329" r:id="rId27"/>
    <p:sldId id="318" r:id="rId28"/>
    <p:sldId id="320" r:id="rId29"/>
    <p:sldId id="324" r:id="rId30"/>
    <p:sldId id="330" r:id="rId31"/>
    <p:sldId id="325" r:id="rId32"/>
    <p:sldId id="306" r:id="rId33"/>
    <p:sldId id="297" r:id="rId34"/>
    <p:sldId id="326" r:id="rId35"/>
    <p:sldId id="298" r:id="rId36"/>
    <p:sldId id="321" r:id="rId37"/>
    <p:sldId id="299" r:id="rId38"/>
    <p:sldId id="300" r:id="rId39"/>
    <p:sldId id="331" r:id="rId40"/>
    <p:sldId id="327" r:id="rId41"/>
    <p:sldId id="328" r:id="rId42"/>
    <p:sldId id="332" r:id="rId43"/>
    <p:sldId id="292" r:id="rId4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F497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 pośredni 2 — Ak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88" autoAdjust="0"/>
    <p:restoredTop sz="82394" autoAdjust="0"/>
  </p:normalViewPr>
  <p:slideViewPr>
    <p:cSldViewPr>
      <p:cViewPr varScale="1">
        <p:scale>
          <a:sx n="60" d="100"/>
          <a:sy n="60" d="100"/>
        </p:scale>
        <p:origin x="1686" y="6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brata_000\Documents\SQLDay2016\ImportPlikow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pivotSource>
    <c:name>[ImportPlikow.xlsx]Arkusz1!Tabela przestawna1</c:name>
    <c:fmtId val="7"/>
  </c:pivotSource>
  <c:chart>
    <c:autoTitleDeleted val="0"/>
    <c:pivotFmts>
      <c:pivotFmt>
        <c:idx val="0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</c:pivotFmt>
      <c:pivotFmt>
        <c:idx val="1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</c:pivotFmt>
      <c:pivotFmt>
        <c:idx val="2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</c:pivotFmt>
      <c:pivotFmt>
        <c:idx val="3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</c:pivotFmt>
      <c:pivotFmt>
        <c:idx val="4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none"/>
        </c:marker>
      </c:pivotFmt>
      <c:pivotFmt>
        <c:idx val="5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none"/>
        </c:marker>
      </c:pivotFmt>
      <c:pivotFmt>
        <c:idx val="6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none"/>
        </c:marker>
      </c:pivotFmt>
      <c:pivotFmt>
        <c:idx val="7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pl-PL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8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pl-PL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9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pl-PL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0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none"/>
        </c:marker>
      </c:pivotFmt>
      <c:pivotFmt>
        <c:idx val="11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none"/>
        </c:marker>
      </c:pivotFmt>
      <c:pivotFmt>
        <c:idx val="12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none"/>
        </c:marker>
      </c:pivotFmt>
      <c:pivotFmt>
        <c:idx val="13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none"/>
        </c:marker>
      </c:pivotFmt>
      <c:pivotFmt>
        <c:idx val="14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none"/>
        </c:marker>
      </c:pivotFmt>
      <c:pivotFmt>
        <c:idx val="15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none"/>
        </c:marker>
      </c:pivotFmt>
    </c:pivotFmts>
    <c:plotArea>
      <c:layout/>
      <c:lineChart>
        <c:grouping val="standard"/>
        <c:varyColors val="0"/>
        <c:ser>
          <c:idx val="0"/>
          <c:order val="0"/>
          <c:tx>
            <c:strRef>
              <c:f>Arkusz1!$B$1:$B$2</c:f>
              <c:strCache>
                <c:ptCount val="1"/>
                <c:pt idx="0">
                  <c:v>Invoke-Sqlcmd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cat>
            <c:strRef>
              <c:f>Arkusz1!$A$3:$A$9</c:f>
              <c:strCache>
                <c:ptCount val="6"/>
                <c:pt idx="0">
                  <c:v>1000</c:v>
                </c:pt>
                <c:pt idx="1">
                  <c:v>5000</c:v>
                </c:pt>
                <c:pt idx="2">
                  <c:v>10000</c:v>
                </c:pt>
                <c:pt idx="3">
                  <c:v>15000</c:v>
                </c:pt>
                <c:pt idx="4">
                  <c:v>20000</c:v>
                </c:pt>
                <c:pt idx="5">
                  <c:v>25000</c:v>
                </c:pt>
              </c:strCache>
            </c:strRef>
          </c:cat>
          <c:val>
            <c:numRef>
              <c:f>Arkusz1!$B$3:$B$9</c:f>
              <c:numCache>
                <c:formatCode>General</c:formatCode>
                <c:ptCount val="6"/>
                <c:pt idx="0">
                  <c:v>2</c:v>
                </c:pt>
                <c:pt idx="1">
                  <c:v>10.4</c:v>
                </c:pt>
                <c:pt idx="2">
                  <c:v>23</c:v>
                </c:pt>
                <c:pt idx="3">
                  <c:v>32.6</c:v>
                </c:pt>
                <c:pt idx="4">
                  <c:v>46.2</c:v>
                </c:pt>
                <c:pt idx="5">
                  <c:v>58.2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9218-45BC-B174-C60DC62F538D}"/>
            </c:ext>
          </c:extLst>
        </c:ser>
        <c:ser>
          <c:idx val="1"/>
          <c:order val="1"/>
          <c:tx>
            <c:strRef>
              <c:f>Arkusz1!$C$1:$C$2</c:f>
              <c:strCache>
                <c:ptCount val="1"/>
                <c:pt idx="0">
                  <c:v>OPENROWSET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cat>
            <c:strRef>
              <c:f>Arkusz1!$A$3:$A$9</c:f>
              <c:strCache>
                <c:ptCount val="6"/>
                <c:pt idx="0">
                  <c:v>1000</c:v>
                </c:pt>
                <c:pt idx="1">
                  <c:v>5000</c:v>
                </c:pt>
                <c:pt idx="2">
                  <c:v>10000</c:v>
                </c:pt>
                <c:pt idx="3">
                  <c:v>15000</c:v>
                </c:pt>
                <c:pt idx="4">
                  <c:v>20000</c:v>
                </c:pt>
                <c:pt idx="5">
                  <c:v>25000</c:v>
                </c:pt>
              </c:strCache>
            </c:strRef>
          </c:cat>
          <c:val>
            <c:numRef>
              <c:f>Arkusz1!$C$3:$C$9</c:f>
              <c:numCache>
                <c:formatCode>General</c:formatCode>
                <c:ptCount val="6"/>
                <c:pt idx="0">
                  <c:v>2.8</c:v>
                </c:pt>
                <c:pt idx="1">
                  <c:v>13.6</c:v>
                </c:pt>
                <c:pt idx="2">
                  <c:v>39.799999999999997</c:v>
                </c:pt>
                <c:pt idx="3">
                  <c:v>50.8</c:v>
                </c:pt>
                <c:pt idx="4">
                  <c:v>66.8</c:v>
                </c:pt>
                <c:pt idx="5">
                  <c:v>91.6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9218-45BC-B174-C60DC62F538D}"/>
            </c:ext>
          </c:extLst>
        </c:ser>
        <c:ser>
          <c:idx val="2"/>
          <c:order val="2"/>
          <c:tx>
            <c:strRef>
              <c:f>Arkusz1!$D$1:$D$2</c:f>
              <c:strCache>
                <c:ptCount val="1"/>
                <c:pt idx="0">
                  <c:v>SSIS</c:v>
                </c:pt>
              </c:strCache>
            </c:strRef>
          </c:tx>
          <c:spPr>
            <a:ln w="28575" cap="rnd">
              <a:solidFill>
                <a:schemeClr val="accent3"/>
              </a:solidFill>
              <a:round/>
            </a:ln>
            <a:effectLst/>
          </c:spPr>
          <c:marker>
            <c:symbol val="none"/>
          </c:marker>
          <c:cat>
            <c:strRef>
              <c:f>Arkusz1!$A$3:$A$9</c:f>
              <c:strCache>
                <c:ptCount val="6"/>
                <c:pt idx="0">
                  <c:v>1000</c:v>
                </c:pt>
                <c:pt idx="1">
                  <c:v>5000</c:v>
                </c:pt>
                <c:pt idx="2">
                  <c:v>10000</c:v>
                </c:pt>
                <c:pt idx="3">
                  <c:v>15000</c:v>
                </c:pt>
                <c:pt idx="4">
                  <c:v>20000</c:v>
                </c:pt>
                <c:pt idx="5">
                  <c:v>25000</c:v>
                </c:pt>
              </c:strCache>
            </c:strRef>
          </c:cat>
          <c:val>
            <c:numRef>
              <c:f>Arkusz1!$D$3:$D$9</c:f>
              <c:numCache>
                <c:formatCode>General</c:formatCode>
                <c:ptCount val="6"/>
                <c:pt idx="0">
                  <c:v>15.6</c:v>
                </c:pt>
                <c:pt idx="1">
                  <c:v>82.4</c:v>
                </c:pt>
                <c:pt idx="2">
                  <c:v>99.6</c:v>
                </c:pt>
                <c:pt idx="3">
                  <c:v>157.19999999999999</c:v>
                </c:pt>
                <c:pt idx="4">
                  <c:v>212.6</c:v>
                </c:pt>
                <c:pt idx="5">
                  <c:v>257.2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9218-45BC-B174-C60DC62F538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303086832"/>
        <c:axId val="303088144"/>
      </c:lineChart>
      <c:catAx>
        <c:axId val="303086832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pl-PL"/>
                  <a:t>Ilość plików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pl-PL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  <c:crossAx val="303088144"/>
        <c:crosses val="autoZero"/>
        <c:auto val="1"/>
        <c:lblAlgn val="ctr"/>
        <c:lblOffset val="100"/>
        <c:noMultiLvlLbl val="0"/>
      </c:catAx>
      <c:valAx>
        <c:axId val="30308814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pl-PL"/>
                  <a:t>Czas zasilania w sekundach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pl-PL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  <c:crossAx val="30308683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pl-PL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pl-PL"/>
    </a:p>
  </c:txPr>
  <c:externalData r:id="rId3">
    <c:autoUpdate val="0"/>
  </c:externalData>
  <c:extLst>
    <c:ext xmlns:c14="http://schemas.microsoft.com/office/drawing/2007/8/2/chart" uri="{781A3756-C4B2-4CAC-9D66-4F8BD8637D16}">
      <c14:pivotOptions>
        <c14:dropZoneFilter val="1"/>
        <c14:dropZoneCategories val="1"/>
        <c14:dropZoneData val="1"/>
        <c14:dropZoneSeries val="1"/>
        <c14:dropZonesVisible val="1"/>
      </c14:pivotOptions>
    </c:ext>
    <c:ext xmlns:c16="http://schemas.microsoft.com/office/drawing/2014/chart" uri="{E28EC0CA-F0BB-4C9C-879D-F8772B89E7AC}">
      <c16:pivotOptions16>
        <c16:showExpandCollapseFieldButtons val="1"/>
      </c16:pivotOptions16>
    </c:ext>
  </c:extLst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1FB4422-3DC8-45BE-B0A0-D87D16501A8D}" type="datetimeFigureOut">
              <a:rPr lang="en-US" smtClean="0"/>
              <a:pPr/>
              <a:t>5/17/2016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9B941C-C958-4D16-B65B-3FFA13E93F71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0631666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9B941C-C958-4D16-B65B-3FFA13E93F71}" type="slidenum">
              <a:rPr lang="en-US" smtClean="0"/>
              <a:pPr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5210657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9B941C-C958-4D16-B65B-3FFA13E93F71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8545714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9B941C-C958-4D16-B65B-3FFA13E93F71}" type="slidenum">
              <a:rPr lang="en-US" smtClean="0"/>
              <a:pPr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6280974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9B941C-C958-4D16-B65B-3FFA13E93F71}" type="slidenum">
              <a:rPr lang="en-US" smtClean="0"/>
              <a:pPr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8037456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9B941C-C958-4D16-B65B-3FFA13E93F71}" type="slidenum">
              <a:rPr lang="en-US" smtClean="0"/>
              <a:pPr/>
              <a:t>40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8849880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9B941C-C958-4D16-B65B-3FFA13E93F71}" type="slidenum">
              <a:rPr lang="en-US" smtClean="0"/>
              <a:pPr/>
              <a:t>43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8848642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37"/>
            <a:ext cx="7772400" cy="1470025"/>
          </a:xfrm>
        </p:spPr>
        <p:txBody>
          <a:bodyPr>
            <a:normAutofit/>
          </a:bodyPr>
          <a:lstStyle>
            <a:lvl1pPr algn="ctr">
              <a:defRPr sz="2400" b="1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>
            <a:normAutofit/>
          </a:bodyPr>
          <a:lstStyle>
            <a:lvl1pPr marL="0" indent="0" algn="ctr">
              <a:buNone/>
              <a:defRPr sz="2400" b="1">
                <a:solidFill>
                  <a:srgbClr val="1F497D"/>
                </a:solidFill>
              </a:defRPr>
            </a:lvl1pPr>
            <a:lvl2pPr marL="34289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78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6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5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45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34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2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1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pic>
        <p:nvPicPr>
          <p:cNvPr id="1027" name="Picture 3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57203" y="70846"/>
            <a:ext cx="1192817" cy="11979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noProof="0" dirty="0"/>
              <a:t>Polis</a:t>
            </a:r>
            <a:r>
              <a:rPr lang="pl-PL" noProof="0" dirty="0"/>
              <a:t>h</a:t>
            </a:r>
            <a:r>
              <a:rPr lang="en-US" noProof="0" dirty="0"/>
              <a:t> SQL Server User Group</a:t>
            </a:r>
          </a:p>
        </p:txBody>
      </p:sp>
      <p:pic>
        <p:nvPicPr>
          <p:cNvPr id="9" name="Obraz 8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8106" y="270185"/>
            <a:ext cx="3520727" cy="84983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2510427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62"/>
            <a:ext cx="2133600" cy="365125"/>
          </a:xfrm>
          <a:prstGeom prst="rect">
            <a:avLst/>
          </a:prstGeom>
        </p:spPr>
        <p:txBody>
          <a:bodyPr/>
          <a:lstStyle/>
          <a:p>
            <a:fld id="{3457C668-3E57-4286-B92A-7784B745012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52700" y="6400801"/>
            <a:ext cx="4038600" cy="381000"/>
          </a:xfrm>
        </p:spPr>
        <p:txBody>
          <a:bodyPr/>
          <a:lstStyle>
            <a:lvl1pPr>
              <a:defRPr sz="1050" b="1">
                <a:solidFill>
                  <a:schemeClr val="bg1"/>
                </a:solidFill>
              </a:defRPr>
            </a:lvl1pPr>
          </a:lstStyle>
          <a:p>
            <a:r>
              <a:rPr lang="pl-PL" dirty="0" err="1"/>
              <a:t>SQLDay</a:t>
            </a:r>
            <a:r>
              <a:rPr lang="pl-PL" dirty="0"/>
              <a:t> 2016</a:t>
            </a:r>
          </a:p>
        </p:txBody>
      </p:sp>
    </p:spTree>
    <p:extLst>
      <p:ext uri="{BB962C8B-B14F-4D97-AF65-F5344CB8AC3E}">
        <p14:creationId xmlns:p14="http://schemas.microsoft.com/office/powerpoint/2010/main" val="2110540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50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50"/>
            <a:ext cx="6019800" cy="5851525"/>
          </a:xfrm>
        </p:spPr>
        <p:txBody>
          <a:bodyPr vert="eaVert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62"/>
            <a:ext cx="2133600" cy="365125"/>
          </a:xfrm>
          <a:prstGeom prst="rect">
            <a:avLst/>
          </a:prstGeom>
        </p:spPr>
        <p:txBody>
          <a:bodyPr/>
          <a:lstStyle/>
          <a:p>
            <a:fld id="{3457C668-3E57-4286-B92A-7784B745012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52700" y="6400801"/>
            <a:ext cx="4038600" cy="381000"/>
          </a:xfrm>
        </p:spPr>
        <p:txBody>
          <a:bodyPr/>
          <a:lstStyle>
            <a:lvl1pPr>
              <a:defRPr sz="1050" b="1">
                <a:solidFill>
                  <a:schemeClr val="bg1"/>
                </a:solidFill>
              </a:defRPr>
            </a:lvl1pPr>
          </a:lstStyle>
          <a:p>
            <a:r>
              <a:rPr lang="pl-PL" dirty="0" err="1"/>
              <a:t>SQLDay</a:t>
            </a:r>
            <a:r>
              <a:rPr lang="pl-PL" dirty="0"/>
              <a:t> 2016</a:t>
            </a:r>
          </a:p>
        </p:txBody>
      </p:sp>
    </p:spTree>
    <p:extLst>
      <p:ext uri="{BB962C8B-B14F-4D97-AF65-F5344CB8AC3E}">
        <p14:creationId xmlns:p14="http://schemas.microsoft.com/office/powerpoint/2010/main" val="31887855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62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3457C668-3E57-4286-B92A-7784B745012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Footer Placeholder 4"/>
          <p:cNvSpPr txBox="1">
            <a:spLocks/>
          </p:cNvSpPr>
          <p:nvPr userDrawn="1"/>
        </p:nvSpPr>
        <p:spPr>
          <a:xfrm>
            <a:off x="2552700" y="6400800"/>
            <a:ext cx="4038600" cy="381000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>
              <a:defRPr sz="1400" b="1">
                <a:solidFill>
                  <a:schemeClr val="bg1"/>
                </a:solidFill>
              </a:defRPr>
            </a:lvl1pPr>
          </a:lstStyle>
          <a:p>
            <a:pPr marL="0" marR="0" lvl="0" indent="0" algn="ctr" defTabSz="68578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1050" b="1" i="0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SQLDay</a:t>
            </a:r>
            <a:r>
              <a:rPr kumimoji="0" lang="pl-PL" sz="105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2016</a:t>
            </a:r>
          </a:p>
        </p:txBody>
      </p:sp>
    </p:spTree>
    <p:extLst>
      <p:ext uri="{BB962C8B-B14F-4D97-AF65-F5344CB8AC3E}">
        <p14:creationId xmlns:p14="http://schemas.microsoft.com/office/powerpoint/2010/main" val="30617331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12"/>
            <a:ext cx="7772400" cy="1362075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892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783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675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566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457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348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24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132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62"/>
            <a:ext cx="2133600" cy="365125"/>
          </a:xfrm>
          <a:prstGeom prst="rect">
            <a:avLst/>
          </a:prstGeom>
        </p:spPr>
        <p:txBody>
          <a:bodyPr/>
          <a:lstStyle/>
          <a:p>
            <a:fld id="{3457C668-3E57-4286-B92A-7784B745012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52700" y="6400801"/>
            <a:ext cx="4038600" cy="381000"/>
          </a:xfrm>
        </p:spPr>
        <p:txBody>
          <a:bodyPr/>
          <a:lstStyle>
            <a:lvl1pPr>
              <a:defRPr sz="1050" b="1">
                <a:solidFill>
                  <a:schemeClr val="bg1"/>
                </a:solidFill>
              </a:defRPr>
            </a:lvl1pPr>
          </a:lstStyle>
          <a:p>
            <a:r>
              <a:rPr lang="pl-PL" dirty="0" err="1"/>
              <a:t>SQLDay</a:t>
            </a:r>
            <a:r>
              <a:rPr lang="pl-PL" dirty="0"/>
              <a:t> 2016</a:t>
            </a:r>
          </a:p>
        </p:txBody>
      </p:sp>
    </p:spTree>
    <p:extLst>
      <p:ext uri="{BB962C8B-B14F-4D97-AF65-F5344CB8AC3E}">
        <p14:creationId xmlns:p14="http://schemas.microsoft.com/office/powerpoint/2010/main" val="18579441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6"/>
            <a:ext cx="4038600" cy="4525963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6"/>
            <a:ext cx="4038600" cy="4525963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62"/>
            <a:ext cx="2133600" cy="365125"/>
          </a:xfrm>
          <a:prstGeom prst="rect">
            <a:avLst/>
          </a:prstGeom>
        </p:spPr>
        <p:txBody>
          <a:bodyPr/>
          <a:lstStyle/>
          <a:p>
            <a:fld id="{3457C668-3E57-4286-B92A-7784B745012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52700" y="6400801"/>
            <a:ext cx="4038600" cy="381000"/>
          </a:xfrm>
        </p:spPr>
        <p:txBody>
          <a:bodyPr/>
          <a:lstStyle>
            <a:lvl1pPr>
              <a:defRPr sz="1050" b="1">
                <a:solidFill>
                  <a:schemeClr val="bg1"/>
                </a:solidFill>
              </a:defRPr>
            </a:lvl1pPr>
          </a:lstStyle>
          <a:p>
            <a:r>
              <a:rPr lang="pl-PL" dirty="0" err="1"/>
              <a:t>SQLDay</a:t>
            </a:r>
            <a:r>
              <a:rPr lang="pl-PL" dirty="0"/>
              <a:t> 2016</a:t>
            </a:r>
          </a:p>
        </p:txBody>
      </p:sp>
    </p:spTree>
    <p:extLst>
      <p:ext uri="{BB962C8B-B14F-4D97-AF65-F5344CB8AC3E}">
        <p14:creationId xmlns:p14="http://schemas.microsoft.com/office/powerpoint/2010/main" val="4428568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892" indent="0">
              <a:buNone/>
              <a:defRPr sz="1500" b="1"/>
            </a:lvl2pPr>
            <a:lvl3pPr marL="685783" indent="0">
              <a:buNone/>
              <a:defRPr sz="1350" b="1"/>
            </a:lvl3pPr>
            <a:lvl4pPr marL="1028675" indent="0">
              <a:buNone/>
              <a:defRPr sz="1200" b="1"/>
            </a:lvl4pPr>
            <a:lvl5pPr marL="1371566" indent="0">
              <a:buNone/>
              <a:defRPr sz="1200" b="1"/>
            </a:lvl5pPr>
            <a:lvl6pPr marL="1714457" indent="0">
              <a:buNone/>
              <a:defRPr sz="1200" b="1"/>
            </a:lvl6pPr>
            <a:lvl7pPr marL="2057348" indent="0">
              <a:buNone/>
              <a:defRPr sz="1200" b="1"/>
            </a:lvl7pPr>
            <a:lvl8pPr marL="2400240" indent="0">
              <a:buNone/>
              <a:defRPr sz="1200" b="1"/>
            </a:lvl8pPr>
            <a:lvl9pPr marL="2743132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31" y="1535113"/>
            <a:ext cx="4041775" cy="63976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892" indent="0">
              <a:buNone/>
              <a:defRPr sz="1500" b="1"/>
            </a:lvl2pPr>
            <a:lvl3pPr marL="685783" indent="0">
              <a:buNone/>
              <a:defRPr sz="1350" b="1"/>
            </a:lvl3pPr>
            <a:lvl4pPr marL="1028675" indent="0">
              <a:buNone/>
              <a:defRPr sz="1200" b="1"/>
            </a:lvl4pPr>
            <a:lvl5pPr marL="1371566" indent="0">
              <a:buNone/>
              <a:defRPr sz="1200" b="1"/>
            </a:lvl5pPr>
            <a:lvl6pPr marL="1714457" indent="0">
              <a:buNone/>
              <a:defRPr sz="1200" b="1"/>
            </a:lvl6pPr>
            <a:lvl7pPr marL="2057348" indent="0">
              <a:buNone/>
              <a:defRPr sz="1200" b="1"/>
            </a:lvl7pPr>
            <a:lvl8pPr marL="2400240" indent="0">
              <a:buNone/>
              <a:defRPr sz="1200" b="1"/>
            </a:lvl8pPr>
            <a:lvl9pPr marL="2743132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31" y="2174875"/>
            <a:ext cx="4041775" cy="3951288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6356362"/>
            <a:ext cx="2133600" cy="365125"/>
          </a:xfrm>
          <a:prstGeom prst="rect">
            <a:avLst/>
          </a:prstGeom>
        </p:spPr>
        <p:txBody>
          <a:bodyPr/>
          <a:lstStyle/>
          <a:p>
            <a:fld id="{3457C668-3E57-4286-B92A-7784B745012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52700" y="6400801"/>
            <a:ext cx="4038600" cy="381000"/>
          </a:xfrm>
        </p:spPr>
        <p:txBody>
          <a:bodyPr/>
          <a:lstStyle>
            <a:lvl1pPr>
              <a:defRPr sz="1050" b="1">
                <a:solidFill>
                  <a:schemeClr val="bg1"/>
                </a:solidFill>
              </a:defRPr>
            </a:lvl1pPr>
          </a:lstStyle>
          <a:p>
            <a:r>
              <a:rPr lang="pl-PL" dirty="0" err="1"/>
              <a:t>SQLDay</a:t>
            </a:r>
            <a:r>
              <a:rPr lang="pl-PL" dirty="0"/>
              <a:t> 2016</a:t>
            </a:r>
          </a:p>
        </p:txBody>
      </p:sp>
    </p:spTree>
    <p:extLst>
      <p:ext uri="{BB962C8B-B14F-4D97-AF65-F5344CB8AC3E}">
        <p14:creationId xmlns:p14="http://schemas.microsoft.com/office/powerpoint/2010/main" val="25037582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356362"/>
            <a:ext cx="2133600" cy="365125"/>
          </a:xfrm>
          <a:prstGeom prst="rect">
            <a:avLst/>
          </a:prstGeom>
        </p:spPr>
        <p:txBody>
          <a:bodyPr/>
          <a:lstStyle/>
          <a:p>
            <a:fld id="{3457C668-3E57-4286-B92A-7784B745012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52700" y="6400801"/>
            <a:ext cx="4038600" cy="381000"/>
          </a:xfrm>
        </p:spPr>
        <p:txBody>
          <a:bodyPr/>
          <a:lstStyle>
            <a:lvl1pPr>
              <a:defRPr sz="1050" b="1">
                <a:solidFill>
                  <a:schemeClr val="bg1"/>
                </a:solidFill>
              </a:defRPr>
            </a:lvl1pPr>
          </a:lstStyle>
          <a:p>
            <a:r>
              <a:rPr lang="pl-PL" dirty="0" err="1"/>
              <a:t>SQLDay</a:t>
            </a:r>
            <a:r>
              <a:rPr lang="pl-PL" dirty="0"/>
              <a:t> 2016</a:t>
            </a:r>
          </a:p>
        </p:txBody>
      </p:sp>
    </p:spTree>
    <p:extLst>
      <p:ext uri="{BB962C8B-B14F-4D97-AF65-F5344CB8AC3E}">
        <p14:creationId xmlns:p14="http://schemas.microsoft.com/office/powerpoint/2010/main" val="16758088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6356362"/>
            <a:ext cx="2133600" cy="365125"/>
          </a:xfrm>
          <a:prstGeom prst="rect">
            <a:avLst/>
          </a:prstGeom>
        </p:spPr>
        <p:txBody>
          <a:bodyPr/>
          <a:lstStyle/>
          <a:p>
            <a:fld id="{3457C668-3E57-4286-B92A-7784B745012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52700" y="6400801"/>
            <a:ext cx="4038600" cy="381000"/>
          </a:xfrm>
        </p:spPr>
        <p:txBody>
          <a:bodyPr/>
          <a:lstStyle>
            <a:lvl1pPr>
              <a:defRPr sz="1050" b="1">
                <a:solidFill>
                  <a:schemeClr val="bg1"/>
                </a:solidFill>
              </a:defRPr>
            </a:lvl1pPr>
          </a:lstStyle>
          <a:p>
            <a:r>
              <a:rPr lang="pl-PL" dirty="0" err="1"/>
              <a:t>SQLDay</a:t>
            </a:r>
            <a:r>
              <a:rPr lang="pl-PL" dirty="0"/>
              <a:t> 2016</a:t>
            </a:r>
          </a:p>
        </p:txBody>
      </p:sp>
    </p:spTree>
    <p:extLst>
      <p:ext uri="{BB962C8B-B14F-4D97-AF65-F5344CB8AC3E}">
        <p14:creationId xmlns:p14="http://schemas.microsoft.com/office/powerpoint/2010/main" val="26714880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2" y="273050"/>
            <a:ext cx="3008313" cy="1162050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62"/>
            <a:ext cx="5111750" cy="5853113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2" y="1435103"/>
            <a:ext cx="3008313" cy="4691063"/>
          </a:xfrm>
        </p:spPr>
        <p:txBody>
          <a:bodyPr/>
          <a:lstStyle>
            <a:lvl1pPr marL="0" indent="0">
              <a:buNone/>
              <a:defRPr sz="1050"/>
            </a:lvl1pPr>
            <a:lvl2pPr marL="342892" indent="0">
              <a:buNone/>
              <a:defRPr sz="900"/>
            </a:lvl2pPr>
            <a:lvl3pPr marL="685783" indent="0">
              <a:buNone/>
              <a:defRPr sz="750"/>
            </a:lvl3pPr>
            <a:lvl4pPr marL="1028675" indent="0">
              <a:buNone/>
              <a:defRPr sz="675"/>
            </a:lvl4pPr>
            <a:lvl5pPr marL="1371566" indent="0">
              <a:buNone/>
              <a:defRPr sz="675"/>
            </a:lvl5pPr>
            <a:lvl6pPr marL="1714457" indent="0">
              <a:buNone/>
              <a:defRPr sz="675"/>
            </a:lvl6pPr>
            <a:lvl7pPr marL="2057348" indent="0">
              <a:buNone/>
              <a:defRPr sz="675"/>
            </a:lvl7pPr>
            <a:lvl8pPr marL="2400240" indent="0">
              <a:buNone/>
              <a:defRPr sz="675"/>
            </a:lvl8pPr>
            <a:lvl9pPr marL="2743132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62"/>
            <a:ext cx="2133600" cy="365125"/>
          </a:xfrm>
          <a:prstGeom prst="rect">
            <a:avLst/>
          </a:prstGeom>
        </p:spPr>
        <p:txBody>
          <a:bodyPr/>
          <a:lstStyle/>
          <a:p>
            <a:fld id="{3457C668-3E57-4286-B92A-7784B745012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52700" y="6400801"/>
            <a:ext cx="4038600" cy="381000"/>
          </a:xfrm>
        </p:spPr>
        <p:txBody>
          <a:bodyPr/>
          <a:lstStyle>
            <a:lvl1pPr>
              <a:defRPr sz="1050" b="1">
                <a:solidFill>
                  <a:schemeClr val="bg1"/>
                </a:solidFill>
              </a:defRPr>
            </a:lvl1pPr>
          </a:lstStyle>
          <a:p>
            <a:r>
              <a:rPr lang="pl-PL" dirty="0" err="1"/>
              <a:t>SQLDay</a:t>
            </a:r>
            <a:r>
              <a:rPr lang="pl-PL" dirty="0"/>
              <a:t> 2016</a:t>
            </a:r>
          </a:p>
        </p:txBody>
      </p:sp>
    </p:spTree>
    <p:extLst>
      <p:ext uri="{BB962C8B-B14F-4D97-AF65-F5344CB8AC3E}">
        <p14:creationId xmlns:p14="http://schemas.microsoft.com/office/powerpoint/2010/main" val="15016241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2400"/>
            </a:lvl1pPr>
            <a:lvl2pPr marL="342892" indent="0">
              <a:buNone/>
              <a:defRPr sz="2100"/>
            </a:lvl2pPr>
            <a:lvl3pPr marL="685783" indent="0">
              <a:buNone/>
              <a:defRPr sz="1800"/>
            </a:lvl3pPr>
            <a:lvl4pPr marL="1028675" indent="0">
              <a:buNone/>
              <a:defRPr sz="1500"/>
            </a:lvl4pPr>
            <a:lvl5pPr marL="1371566" indent="0">
              <a:buNone/>
              <a:defRPr sz="1500"/>
            </a:lvl5pPr>
            <a:lvl6pPr marL="1714457" indent="0">
              <a:buNone/>
              <a:defRPr sz="1500"/>
            </a:lvl6pPr>
            <a:lvl7pPr marL="2057348" indent="0">
              <a:buNone/>
              <a:defRPr sz="1500"/>
            </a:lvl7pPr>
            <a:lvl8pPr marL="2400240" indent="0">
              <a:buNone/>
              <a:defRPr sz="1500"/>
            </a:lvl8pPr>
            <a:lvl9pPr marL="2743132" indent="0">
              <a:buNone/>
              <a:defRPr sz="15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050"/>
            </a:lvl1pPr>
            <a:lvl2pPr marL="342892" indent="0">
              <a:buNone/>
              <a:defRPr sz="900"/>
            </a:lvl2pPr>
            <a:lvl3pPr marL="685783" indent="0">
              <a:buNone/>
              <a:defRPr sz="750"/>
            </a:lvl3pPr>
            <a:lvl4pPr marL="1028675" indent="0">
              <a:buNone/>
              <a:defRPr sz="675"/>
            </a:lvl4pPr>
            <a:lvl5pPr marL="1371566" indent="0">
              <a:buNone/>
              <a:defRPr sz="675"/>
            </a:lvl5pPr>
            <a:lvl6pPr marL="1714457" indent="0">
              <a:buNone/>
              <a:defRPr sz="675"/>
            </a:lvl6pPr>
            <a:lvl7pPr marL="2057348" indent="0">
              <a:buNone/>
              <a:defRPr sz="675"/>
            </a:lvl7pPr>
            <a:lvl8pPr marL="2400240" indent="0">
              <a:buNone/>
              <a:defRPr sz="675"/>
            </a:lvl8pPr>
            <a:lvl9pPr marL="2743132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62"/>
            <a:ext cx="2133600" cy="365125"/>
          </a:xfrm>
          <a:prstGeom prst="rect">
            <a:avLst/>
          </a:prstGeom>
        </p:spPr>
        <p:txBody>
          <a:bodyPr/>
          <a:lstStyle/>
          <a:p>
            <a:fld id="{3457C668-3E57-4286-B92A-7784B745012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52700" y="6400801"/>
            <a:ext cx="4038600" cy="381000"/>
          </a:xfrm>
        </p:spPr>
        <p:txBody>
          <a:bodyPr/>
          <a:lstStyle>
            <a:lvl1pPr>
              <a:defRPr sz="1050" b="1">
                <a:solidFill>
                  <a:schemeClr val="bg1"/>
                </a:solidFill>
              </a:defRPr>
            </a:lvl1pPr>
          </a:lstStyle>
          <a:p>
            <a:r>
              <a:rPr lang="pl-PL" dirty="0" err="1"/>
              <a:t>SQLDay</a:t>
            </a:r>
            <a:r>
              <a:rPr lang="pl-PL" dirty="0"/>
              <a:t> 2016</a:t>
            </a:r>
          </a:p>
        </p:txBody>
      </p:sp>
    </p:spTree>
    <p:extLst>
      <p:ext uri="{BB962C8B-B14F-4D97-AF65-F5344CB8AC3E}">
        <p14:creationId xmlns:p14="http://schemas.microsoft.com/office/powerpoint/2010/main" val="38277100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6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60320" y="6684264"/>
            <a:ext cx="4038600" cy="914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675" b="1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Microsoft Certified Master: SQL Server ® 2008</a:t>
            </a:r>
          </a:p>
        </p:txBody>
      </p:sp>
      <p:grpSp>
        <p:nvGrpSpPr>
          <p:cNvPr id="8" name="Group 7"/>
          <p:cNvGrpSpPr/>
          <p:nvPr userDrawn="1"/>
        </p:nvGrpSpPr>
        <p:grpSpPr>
          <a:xfrm>
            <a:off x="-1" y="-3"/>
            <a:ext cx="9144000" cy="6866107"/>
            <a:chOff x="-1" y="-3"/>
            <a:chExt cx="9144000" cy="6866107"/>
          </a:xfrm>
        </p:grpSpPr>
        <p:sp>
          <p:nvSpPr>
            <p:cNvPr id="9" name="Rectangle 8"/>
            <p:cNvSpPr/>
            <p:nvPr/>
          </p:nvSpPr>
          <p:spPr>
            <a:xfrm>
              <a:off x="1" y="-3"/>
              <a:ext cx="9143998" cy="855924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lumMod val="20000"/>
                    <a:lumOff val="80000"/>
                    <a:alpha val="41000"/>
                  </a:schemeClr>
                </a:gs>
                <a:gs pos="0">
                  <a:schemeClr val="tx2">
                    <a:lumMod val="20000"/>
                    <a:lumOff val="80000"/>
                  </a:schemeClr>
                </a:gs>
                <a:gs pos="100000">
                  <a:schemeClr val="accent1">
                    <a:tint val="23500"/>
                    <a:satMod val="160000"/>
                    <a:alpha val="16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 dirty="0">
                <a:gradFill flip="none" rotWithShape="1">
                  <a:gsLst>
                    <a:gs pos="0">
                      <a:schemeClr val="accent1">
                        <a:lumMod val="20000"/>
                        <a:lumOff val="80000"/>
                        <a:alpha val="41000"/>
                      </a:schemeClr>
                    </a:gs>
                    <a:gs pos="0">
                      <a:schemeClr val="accent1">
                        <a:tint val="44500"/>
                        <a:satMod val="160000"/>
                      </a:schemeClr>
                    </a:gs>
                    <a:gs pos="100000">
                      <a:schemeClr val="accent1">
                        <a:tint val="23500"/>
                        <a:satMod val="160000"/>
                        <a:alpha val="16000"/>
                      </a:schemeClr>
                    </a:gs>
                  </a:gsLst>
                  <a:lin ang="5400000" scaled="1"/>
                  <a:tileRect/>
                </a:gradFill>
              </a:endParaRPr>
            </a:p>
          </p:txBody>
        </p:sp>
        <p:pic>
          <p:nvPicPr>
            <p:cNvPr id="10" name="Picture 3"/>
            <p:cNvPicPr>
              <a:picLocks noChangeAspect="1" noChangeArrowheads="1"/>
            </p:cNvPicPr>
            <p:nvPr/>
          </p:nvPicPr>
          <p:blipFill rotWithShape="1"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955" t="3457"/>
            <a:stretch/>
          </p:blipFill>
          <p:spPr bwMode="auto">
            <a:xfrm>
              <a:off x="2" y="1625"/>
              <a:ext cx="280235" cy="133340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1" name="Rectangle 10"/>
            <p:cNvSpPr/>
            <p:nvPr userDrawn="1"/>
          </p:nvSpPr>
          <p:spPr>
            <a:xfrm>
              <a:off x="-1" y="6400800"/>
              <a:ext cx="9144000" cy="465304"/>
            </a:xfrm>
            <a:prstGeom prst="rect">
              <a:avLst/>
            </a:prstGeom>
            <a:gradFill flip="none" rotWithShape="1">
              <a:gsLst>
                <a:gs pos="56000">
                  <a:schemeClr val="tx1">
                    <a:alpha val="93000"/>
                  </a:schemeClr>
                </a:gs>
                <a:gs pos="10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  <a:alpha val="16000"/>
                  </a:schemeClr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 dirty="0"/>
            </a:p>
          </p:txBody>
        </p:sp>
      </p:grpSp>
      <p:pic>
        <p:nvPicPr>
          <p:cNvPr id="12" name="Obraz 21"/>
          <p:cNvPicPr/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101" y="6448433"/>
            <a:ext cx="411500" cy="411500"/>
          </a:xfrm>
          <a:prstGeom prst="rect">
            <a:avLst/>
          </a:prstGeom>
        </p:spPr>
      </p:pic>
      <p:pic>
        <p:nvPicPr>
          <p:cNvPr id="2050" name="Picture 2" descr="F:\!My Stuff!\PLSSUG\SQLDay Lite 2013\logo_SQLDay_Generic_Transparent.png"/>
          <p:cNvPicPr>
            <a:picLocks noChangeAspect="1" noChangeArrowheads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432062" y="6421432"/>
            <a:ext cx="1604434" cy="386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777696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dt="0"/>
  <p:txStyles>
    <p:titleStyle>
      <a:lvl1pPr algn="l" defTabSz="685783" rtl="0" eaLnBrk="1" latinLnBrk="0" hangingPunct="1">
        <a:spcBef>
          <a:spcPct val="0"/>
        </a:spcBef>
        <a:buNone/>
        <a:defRPr sz="3300" b="1" kern="1200">
          <a:solidFill>
            <a:srgbClr val="1F497D"/>
          </a:solidFill>
          <a:latin typeface="+mj-lt"/>
          <a:ea typeface="+mj-ea"/>
          <a:cs typeface="+mj-cs"/>
        </a:defRPr>
      </a:lvl1pPr>
    </p:titleStyle>
    <p:bodyStyle>
      <a:lvl1pPr marL="257168" indent="-257168" algn="l" defTabSz="685783" rtl="0" eaLnBrk="1" latinLnBrk="0" hangingPunct="1">
        <a:spcBef>
          <a:spcPct val="20000"/>
        </a:spcBef>
        <a:buFont typeface="Arial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57199" indent="-214308" algn="l" defTabSz="685783" rtl="0" eaLnBrk="1" latinLnBrk="0" hangingPunct="1">
        <a:spcBef>
          <a:spcPct val="20000"/>
        </a:spcBef>
        <a:buFont typeface="Arial" pitchFamily="34" charset="0"/>
        <a:buChar char="–"/>
        <a:defRPr sz="1950" kern="1200">
          <a:solidFill>
            <a:schemeClr val="tx1"/>
          </a:solidFill>
          <a:latin typeface="+mn-lt"/>
          <a:ea typeface="+mn-ea"/>
          <a:cs typeface="+mn-cs"/>
        </a:defRPr>
      </a:lvl2pPr>
      <a:lvl3pPr marL="857228" indent="-171446" algn="l" defTabSz="685783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20" indent="-171446" algn="l" defTabSz="685783" rtl="0" eaLnBrk="1" latinLnBrk="0" hangingPunct="1">
        <a:spcBef>
          <a:spcPct val="20000"/>
        </a:spcBef>
        <a:buFont typeface="Arial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12" indent="-171446" algn="l" defTabSz="685783" rtl="0" eaLnBrk="1" latinLnBrk="0" hangingPunct="1">
        <a:spcBef>
          <a:spcPct val="20000"/>
        </a:spcBef>
        <a:buFont typeface="Arial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03" indent="-171446" algn="l" defTabSz="685783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795" indent="-171446" algn="l" defTabSz="685783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686" indent="-171446" algn="l" defTabSz="685783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577" indent="-171446" algn="l" defTabSz="685783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892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783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675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566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457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348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240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132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pn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pn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bartekr.net/" TargetMode="Externa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hyperlink" Target="mailto:b.ratajczyk@gmail.com" TargetMode="Externa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pl-PL" dirty="0"/>
              <a:t>Jak szybko przetwarzasz hurtowe ilości XML?</a:t>
            </a:r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pl-PL" dirty="0"/>
              <a:t>Bartosz Ratajczyk</a:t>
            </a:r>
          </a:p>
          <a:p>
            <a:r>
              <a:rPr lang="pl-PL" dirty="0"/>
              <a:t>b.ratajczyk@gmail.com</a:t>
            </a:r>
          </a:p>
        </p:txBody>
      </p:sp>
    </p:spTree>
    <p:extLst>
      <p:ext uri="{BB962C8B-B14F-4D97-AF65-F5344CB8AC3E}">
        <p14:creationId xmlns:p14="http://schemas.microsoft.com/office/powerpoint/2010/main" val="300783160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Jeszcze o OPENROWSET</a:t>
            </a:r>
          </a:p>
        </p:txBody>
      </p:sp>
      <p:pic>
        <p:nvPicPr>
          <p:cNvPr id="4" name="Symbol zastępczy zawartości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077" y="4341402"/>
            <a:ext cx="7911092" cy="1435298"/>
          </a:xfrm>
        </p:spPr>
      </p:pic>
      <p:sp>
        <p:nvSpPr>
          <p:cNvPr id="6" name="pole tekstowe 5"/>
          <p:cNvSpPr txBox="1"/>
          <p:nvPr/>
        </p:nvSpPr>
        <p:spPr>
          <a:xfrm>
            <a:off x="2698663" y="5776700"/>
            <a:ext cx="56696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dirty="0"/>
              <a:t>https://msdn.microsoft.com/en-us/library/ms190312.aspx</a:t>
            </a:r>
          </a:p>
        </p:txBody>
      </p:sp>
      <p:sp>
        <p:nvSpPr>
          <p:cNvPr id="7" name="pole tekstowe 6"/>
          <p:cNvSpPr txBox="1"/>
          <p:nvPr/>
        </p:nvSpPr>
        <p:spPr>
          <a:xfrm>
            <a:off x="457200" y="2864242"/>
            <a:ext cx="5205271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2400" dirty="0">
                <a:latin typeface="Consolas" panose="020B0609020204030204" pitchFamily="49" charset="0"/>
              </a:rPr>
              <a:t>SINGLE_CLOB  == VARCHAR(MAX)</a:t>
            </a:r>
          </a:p>
          <a:p>
            <a:r>
              <a:rPr lang="pl-PL" sz="2400" dirty="0">
                <a:latin typeface="Consolas" panose="020B0609020204030204" pitchFamily="49" charset="0"/>
              </a:rPr>
              <a:t>SINGLE_NCLOB == NVARCHAR(MAX)</a:t>
            </a:r>
          </a:p>
          <a:p>
            <a:r>
              <a:rPr lang="pl-PL" sz="2400" dirty="0">
                <a:latin typeface="Consolas" panose="020B0609020204030204" pitchFamily="49" charset="0"/>
              </a:rPr>
              <a:t>SINGLE_BLOB  == VARBINARY(MAX</a:t>
            </a:r>
            <a:r>
              <a:rPr lang="pl-PL" sz="2400" dirty="0"/>
              <a:t>)</a:t>
            </a:r>
          </a:p>
        </p:txBody>
      </p:sp>
      <p:pic>
        <p:nvPicPr>
          <p:cNvPr id="8" name="Obraz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5736" y="1417638"/>
            <a:ext cx="4095238" cy="12095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574774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NIE CHCĘ XML, CHCĘ SAME DANE</a:t>
            </a:r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stopki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/>
              <a:t>SQLDay 2016</a:t>
            </a: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55236857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SSIS – XML Source (1)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457200" y="1417638"/>
            <a:ext cx="8229600" cy="4708531"/>
          </a:xfrm>
        </p:spPr>
        <p:txBody>
          <a:bodyPr/>
          <a:lstStyle/>
          <a:p>
            <a:r>
              <a:rPr lang="pl-PL" dirty="0"/>
              <a:t>Rozbijanie danych XML do postaci relacyjnej na podstawie XSD</a:t>
            </a:r>
          </a:p>
          <a:p>
            <a:r>
              <a:rPr lang="pl-PL" dirty="0"/>
              <a:t>Dla prostych plików jak znalazł</a:t>
            </a:r>
          </a:p>
          <a:p>
            <a:r>
              <a:rPr lang="pl-PL" dirty="0"/>
              <a:t>Wymaga XML w formie DOKUMENTU, nie umie obsłużyć FRAGMENTÓW</a:t>
            </a:r>
          </a:p>
        </p:txBody>
      </p:sp>
      <p:pic>
        <p:nvPicPr>
          <p:cNvPr id="5" name="Obraz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7714" y="2972835"/>
            <a:ext cx="7228572" cy="31533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286348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SSIS – XML Source (2)</a:t>
            </a:r>
          </a:p>
        </p:txBody>
      </p:sp>
      <p:pic>
        <p:nvPicPr>
          <p:cNvPr id="4" name="Symbol zastępczy zawartości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9672" y="1268760"/>
            <a:ext cx="5228010" cy="4525963"/>
          </a:xfrm>
        </p:spPr>
      </p:pic>
      <p:sp>
        <p:nvSpPr>
          <p:cNvPr id="5" name="pole tekstowe 4"/>
          <p:cNvSpPr txBox="1"/>
          <p:nvPr/>
        </p:nvSpPr>
        <p:spPr>
          <a:xfrm>
            <a:off x="1070368" y="5949280"/>
            <a:ext cx="70032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dirty="0"/>
              <a:t>http://blog.hoegaerden.be/2011/04/20/loading-complex-xml-using-ssis/</a:t>
            </a:r>
          </a:p>
        </p:txBody>
      </p:sp>
    </p:spTree>
    <p:extLst>
      <p:ext uri="{BB962C8B-B14F-4D97-AF65-F5344CB8AC3E}">
        <p14:creationId xmlns:p14="http://schemas.microsoft.com/office/powerpoint/2010/main" val="387529445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SQLXML - czyli można też inaczej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pl-PL" sz="2400" dirty="0"/>
              <a:t>Przetwarza XML do postaci relacyjnej na podstawie XSD</a:t>
            </a:r>
          </a:p>
          <a:p>
            <a:r>
              <a:rPr lang="pl-PL" sz="2400" dirty="0"/>
              <a:t>Komponent COM instalowany niezależnie od SQL Server</a:t>
            </a:r>
          </a:p>
          <a:p>
            <a:r>
              <a:rPr lang="pl-PL" sz="2400" dirty="0"/>
              <a:t>Dostarczany przez Microsoft</a:t>
            </a:r>
          </a:p>
          <a:p>
            <a:r>
              <a:rPr lang="pl-PL" sz="2400" dirty="0"/>
              <a:t>Ma duże możliwości, ale też swoje ograniczenia (a jakże!)</a:t>
            </a:r>
          </a:p>
          <a:p>
            <a:r>
              <a:rPr lang="pl-PL" sz="2400" dirty="0"/>
              <a:t>Kontekstowy – obecny węzeł jest punktem odniesienia</a:t>
            </a:r>
          </a:p>
          <a:p>
            <a:r>
              <a:rPr lang="pl-PL" sz="2400" dirty="0"/>
              <a:t>Nie jest nachalny dla pamięci i daje radę dużym plikom</a:t>
            </a:r>
          </a:p>
          <a:p>
            <a:r>
              <a:rPr lang="pl-PL" sz="2400" dirty="0"/>
              <a:t>Dodatkowe adnotacje XSD</a:t>
            </a:r>
          </a:p>
        </p:txBody>
      </p:sp>
    </p:spTree>
    <p:extLst>
      <p:ext uri="{BB962C8B-B14F-4D97-AF65-F5344CB8AC3E}">
        <p14:creationId xmlns:p14="http://schemas.microsoft.com/office/powerpoint/2010/main" val="209413738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Przykład użycia SQLXML - </a:t>
            </a:r>
            <a:r>
              <a:rPr lang="pl-PL" dirty="0" err="1"/>
              <a:t>BulkLoad</a:t>
            </a:r>
            <a:endParaRPr lang="pl-PL" dirty="0"/>
          </a:p>
        </p:txBody>
      </p:sp>
      <p:pic>
        <p:nvPicPr>
          <p:cNvPr id="4" name="Symbol zastępczy zawartości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772816"/>
            <a:ext cx="8435280" cy="3128722"/>
          </a:xfrm>
        </p:spPr>
      </p:pic>
    </p:spTree>
    <p:extLst>
      <p:ext uri="{BB962C8B-B14F-4D97-AF65-F5344CB8AC3E}">
        <p14:creationId xmlns:p14="http://schemas.microsoft.com/office/powerpoint/2010/main" val="318023116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DEMO</a:t>
            </a:r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l-PL" dirty="0"/>
              <a:t>Jak wygląda XSD z adnotacjami?</a:t>
            </a:r>
          </a:p>
        </p:txBody>
      </p:sp>
      <p:sp>
        <p:nvSpPr>
          <p:cNvPr id="4" name="Symbol zastępczy stopki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/>
              <a:t>SQLDay 2016</a:t>
            </a: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25242457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MAM XML W BAZIE, CO Z NIM MOGĘ ZROBIĆ?</a:t>
            </a:r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stopki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/>
              <a:t>SQLDay 2016</a:t>
            </a: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88683596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XML </a:t>
            </a:r>
            <a:r>
              <a:rPr lang="pl-PL" dirty="0" err="1"/>
              <a:t>Shredding</a:t>
            </a:r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pl-PL" sz="2800" i="1" dirty="0"/>
              <a:t>XML </a:t>
            </a:r>
            <a:r>
              <a:rPr lang="pl-PL" sz="2800" i="1" dirty="0" err="1"/>
              <a:t>Shredding</a:t>
            </a:r>
            <a:r>
              <a:rPr lang="pl-PL" sz="2800" dirty="0"/>
              <a:t>, czyli rozbijanie danych XML do postaci relacyjnej</a:t>
            </a:r>
          </a:p>
          <a:p>
            <a:r>
              <a:rPr lang="pl-PL" sz="2800" dirty="0">
                <a:latin typeface="Consolas" panose="020B0609020204030204" pitchFamily="49" charset="0"/>
              </a:rPr>
              <a:t>OPENXML</a:t>
            </a:r>
          </a:p>
          <a:p>
            <a:r>
              <a:rPr lang="pl-PL" sz="2800" dirty="0" err="1"/>
              <a:t>XQuery</a:t>
            </a:r>
            <a:r>
              <a:rPr lang="pl-PL" sz="2800" dirty="0"/>
              <a:t> - .</a:t>
            </a:r>
            <a:r>
              <a:rPr lang="pl-PL" sz="2800" dirty="0" err="1">
                <a:latin typeface="Consolas" panose="020B0609020204030204" pitchFamily="49" charset="0"/>
              </a:rPr>
              <a:t>nodes</a:t>
            </a:r>
            <a:r>
              <a:rPr lang="pl-PL" sz="2800" dirty="0">
                <a:latin typeface="Consolas" panose="020B0609020204030204" pitchFamily="49" charset="0"/>
              </a:rPr>
              <a:t>()</a:t>
            </a:r>
          </a:p>
        </p:txBody>
      </p:sp>
    </p:spTree>
    <p:extLst>
      <p:ext uri="{BB962C8B-B14F-4D97-AF65-F5344CB8AC3E}">
        <p14:creationId xmlns:p14="http://schemas.microsoft.com/office/powerpoint/2010/main" val="174242424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Ten stary, niedobry OPENXML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pl-PL" sz="2400" dirty="0" err="1">
                <a:latin typeface="Consolas" panose="020B0609020204030204" pitchFamily="49" charset="0"/>
              </a:rPr>
              <a:t>sp_xml_preparedocument</a:t>
            </a:r>
            <a:r>
              <a:rPr lang="pl-PL" sz="2400" dirty="0"/>
              <a:t>, </a:t>
            </a:r>
            <a:r>
              <a:rPr lang="pl-PL" sz="2400" dirty="0" err="1">
                <a:latin typeface="Consolas" panose="020B0609020204030204" pitchFamily="49" charset="0"/>
              </a:rPr>
              <a:t>sp_xml_removedocument</a:t>
            </a:r>
            <a:endParaRPr lang="pl-PL" sz="2400" dirty="0">
              <a:latin typeface="Consolas" panose="020B0609020204030204" pitchFamily="49" charset="0"/>
            </a:endParaRPr>
          </a:p>
          <a:p>
            <a:r>
              <a:rPr lang="pl-PL" sz="2400" dirty="0"/>
              <a:t>Wycofywany/niezalecany</a:t>
            </a:r>
          </a:p>
          <a:p>
            <a:r>
              <a:rPr lang="pl-PL" sz="2400" dirty="0"/>
              <a:t>Umie przetworzyć tylko jeden dokument XML na raz</a:t>
            </a:r>
          </a:p>
          <a:p>
            <a:r>
              <a:rPr lang="pl-PL" sz="2400" dirty="0"/>
              <a:t>Wymaga zwalniania pamięci</a:t>
            </a:r>
          </a:p>
          <a:p>
            <a:endParaRPr lang="pl-PL" sz="2400" dirty="0"/>
          </a:p>
          <a:p>
            <a:pPr marL="0" indent="0">
              <a:buNone/>
            </a:pPr>
            <a:endParaRPr lang="pl-PL" sz="2400" dirty="0"/>
          </a:p>
        </p:txBody>
      </p:sp>
      <p:pic>
        <p:nvPicPr>
          <p:cNvPr id="4" name="Obraz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199" y="3863186"/>
            <a:ext cx="7898801" cy="1582037"/>
          </a:xfrm>
          <a:prstGeom prst="rect">
            <a:avLst/>
          </a:prstGeom>
        </p:spPr>
      </p:pic>
      <p:sp>
        <p:nvSpPr>
          <p:cNvPr id="5" name="pole tekstowe 4"/>
          <p:cNvSpPr txBox="1"/>
          <p:nvPr/>
        </p:nvSpPr>
        <p:spPr>
          <a:xfrm>
            <a:off x="2686371" y="5523518"/>
            <a:ext cx="56696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dirty="0"/>
              <a:t>https://msdn.microsoft.com/en-us/library/ms187367.aspx</a:t>
            </a:r>
          </a:p>
        </p:txBody>
      </p:sp>
    </p:spTree>
    <p:extLst>
      <p:ext uri="{BB962C8B-B14F-4D97-AF65-F5344CB8AC3E}">
        <p14:creationId xmlns:p14="http://schemas.microsoft.com/office/powerpoint/2010/main" val="351233738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az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79273"/>
            <a:ext cx="9144000" cy="56994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186044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MEMOBJ_MSXML + CMEMTHREAD</a:t>
            </a:r>
          </a:p>
        </p:txBody>
      </p:sp>
      <p:pic>
        <p:nvPicPr>
          <p:cNvPr id="7" name="Obraz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4835" y="1909899"/>
            <a:ext cx="3143250" cy="2661285"/>
          </a:xfrm>
          <a:prstGeom prst="rect">
            <a:avLst/>
          </a:prstGeom>
        </p:spPr>
      </p:pic>
      <p:pic>
        <p:nvPicPr>
          <p:cNvPr id="5" name="Obraz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4783" y="1648439"/>
            <a:ext cx="4972744" cy="3372321"/>
          </a:xfrm>
          <a:prstGeom prst="rect">
            <a:avLst/>
          </a:prstGeom>
        </p:spPr>
      </p:pic>
      <p:pic>
        <p:nvPicPr>
          <p:cNvPr id="4" name="Symbol zastępczy zawartości 3"/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8033" y="1846839"/>
            <a:ext cx="3017941" cy="2787404"/>
          </a:xfrm>
        </p:spPr>
      </p:pic>
      <p:sp>
        <p:nvSpPr>
          <p:cNvPr id="8" name="pole tekstowe 7"/>
          <p:cNvSpPr txBox="1"/>
          <p:nvPr/>
        </p:nvSpPr>
        <p:spPr>
          <a:xfrm>
            <a:off x="1259632" y="5877272"/>
            <a:ext cx="76487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dirty="0"/>
              <a:t>http://speedysql.com/2015/02/04/cmemthread-and-sp_xml_removedocument</a:t>
            </a:r>
          </a:p>
        </p:txBody>
      </p:sp>
      <p:sp>
        <p:nvSpPr>
          <p:cNvPr id="9" name="pole tekstowe 8"/>
          <p:cNvSpPr txBox="1"/>
          <p:nvPr/>
        </p:nvSpPr>
        <p:spPr>
          <a:xfrm>
            <a:off x="254835" y="5340225"/>
            <a:ext cx="387465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2400" dirty="0"/>
              <a:t>SQL Server 2012, 800GB RAM</a:t>
            </a:r>
          </a:p>
        </p:txBody>
      </p:sp>
    </p:spTree>
    <p:extLst>
      <p:ext uri="{BB962C8B-B14F-4D97-AF65-F5344CB8AC3E}">
        <p14:creationId xmlns:p14="http://schemas.microsoft.com/office/powerpoint/2010/main" val="18894436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OPENXML</a:t>
            </a:r>
          </a:p>
        </p:txBody>
      </p:sp>
      <p:pic>
        <p:nvPicPr>
          <p:cNvPr id="6" name="Symbol zastępczy zawartości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024" y="1417638"/>
            <a:ext cx="8203152" cy="3595538"/>
          </a:xfrm>
        </p:spPr>
      </p:pic>
    </p:spTree>
    <p:extLst>
      <p:ext uri="{BB962C8B-B14F-4D97-AF65-F5344CB8AC3E}">
        <p14:creationId xmlns:p14="http://schemas.microsoft.com/office/powerpoint/2010/main" val="240411459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Ten nowoczesny .</a:t>
            </a:r>
            <a:r>
              <a:rPr lang="pl-PL" dirty="0" err="1"/>
              <a:t>nodes</a:t>
            </a:r>
            <a:r>
              <a:rPr lang="pl-PL" dirty="0"/>
              <a:t>()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pl-PL" dirty="0"/>
              <a:t>Rozbija XML na rekordy (tak jak WITH w OPENXML)</a:t>
            </a:r>
          </a:p>
          <a:p>
            <a:r>
              <a:rPr lang="pl-PL" dirty="0"/>
              <a:t>Występuje razem z kolegami: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pl-PL" dirty="0"/>
              <a:t>.</a:t>
            </a:r>
            <a:r>
              <a:rPr lang="pl-PL" dirty="0" err="1"/>
              <a:t>query</a:t>
            </a:r>
            <a:r>
              <a:rPr lang="pl-PL" dirty="0"/>
              <a:t>()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pl-PL" dirty="0"/>
              <a:t>.</a:t>
            </a:r>
            <a:r>
              <a:rPr lang="pl-PL" dirty="0" err="1"/>
              <a:t>value</a:t>
            </a:r>
            <a:r>
              <a:rPr lang="pl-PL" dirty="0"/>
              <a:t>()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pl-PL" dirty="0"/>
              <a:t>.</a:t>
            </a:r>
            <a:r>
              <a:rPr lang="pl-PL" dirty="0" err="1"/>
              <a:t>exist</a:t>
            </a:r>
            <a:r>
              <a:rPr lang="pl-PL" dirty="0"/>
              <a:t>()</a:t>
            </a:r>
          </a:p>
          <a:p>
            <a:r>
              <a:rPr lang="pl-PL" dirty="0"/>
              <a:t>Przyjaźni się bardzo z CROSS APPLY</a:t>
            </a:r>
          </a:p>
          <a:p>
            <a:r>
              <a:rPr lang="pl-PL" dirty="0"/>
              <a:t>Umie przetworzyć wiele dokumentów na raz</a:t>
            </a:r>
          </a:p>
          <a:p>
            <a:r>
              <a:rPr lang="pl-PL" dirty="0"/>
              <a:t>Zalecany model przetwarzania</a:t>
            </a:r>
          </a:p>
          <a:p>
            <a:endParaRPr lang="pl-PL" dirty="0"/>
          </a:p>
          <a:p>
            <a:pPr marL="0" indent="0">
              <a:buNone/>
            </a:pPr>
            <a:r>
              <a:rPr lang="pl-PL" dirty="0"/>
              <a:t>Ale:</a:t>
            </a:r>
          </a:p>
          <a:p>
            <a:r>
              <a:rPr lang="pl-PL" dirty="0"/>
              <a:t>Ma problemy z szacowaniem ilości rekordów</a:t>
            </a:r>
          </a:p>
          <a:p>
            <a:r>
              <a:rPr lang="pl-PL" dirty="0"/>
              <a:t>Mówią, że jest wolniejszy od OPENXML</a:t>
            </a:r>
          </a:p>
        </p:txBody>
      </p:sp>
    </p:spTree>
    <p:extLst>
      <p:ext uri="{BB962C8B-B14F-4D97-AF65-F5344CB8AC3E}">
        <p14:creationId xmlns:p14="http://schemas.microsoft.com/office/powerpoint/2010/main" val="182478142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Używamy .</a:t>
            </a:r>
            <a:r>
              <a:rPr lang="pl-PL" dirty="0" err="1"/>
              <a:t>nodes</a:t>
            </a:r>
            <a:r>
              <a:rPr lang="pl-PL" dirty="0"/>
              <a:t>()</a:t>
            </a:r>
          </a:p>
        </p:txBody>
      </p:sp>
      <p:pic>
        <p:nvPicPr>
          <p:cNvPr id="5" name="Symbol zastępczy zawartości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095" y="1916832"/>
            <a:ext cx="7723809" cy="2933333"/>
          </a:xfrm>
        </p:spPr>
      </p:pic>
    </p:spTree>
    <p:extLst>
      <p:ext uri="{BB962C8B-B14F-4D97-AF65-F5344CB8AC3E}">
        <p14:creationId xmlns:p14="http://schemas.microsoft.com/office/powerpoint/2010/main" val="210720274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Przykład szacowania .</a:t>
            </a:r>
            <a:r>
              <a:rPr lang="pl-PL" dirty="0" err="1"/>
              <a:t>nodes</a:t>
            </a:r>
            <a:r>
              <a:rPr lang="pl-PL" dirty="0"/>
              <a:t>()</a:t>
            </a:r>
          </a:p>
        </p:txBody>
      </p:sp>
      <p:pic>
        <p:nvPicPr>
          <p:cNvPr id="5" name="Symbol zastępczy zawartości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2060848"/>
            <a:ext cx="8229600" cy="2483708"/>
          </a:xfrm>
        </p:spPr>
      </p:pic>
    </p:spTree>
    <p:extLst>
      <p:ext uri="{BB962C8B-B14F-4D97-AF65-F5344CB8AC3E}">
        <p14:creationId xmlns:p14="http://schemas.microsoft.com/office/powerpoint/2010/main" val="299016265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XML A PLANY ZAPYTAŃ</a:t>
            </a:r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stopki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/>
              <a:t>SQLDay 2016</a:t>
            </a: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56624439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OPENXML</a:t>
            </a:r>
          </a:p>
        </p:txBody>
      </p:sp>
      <p:pic>
        <p:nvPicPr>
          <p:cNvPr id="4" name="Symbol zastępczy zawartości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3648" y="3068960"/>
            <a:ext cx="5978403" cy="1428713"/>
          </a:xfrm>
        </p:spPr>
      </p:pic>
    </p:spTree>
    <p:extLst>
      <p:ext uri="{BB962C8B-B14F-4D97-AF65-F5344CB8AC3E}">
        <p14:creationId xmlns:p14="http://schemas.microsoft.com/office/powerpoint/2010/main" val="178992125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 err="1"/>
              <a:t>XQuery</a:t>
            </a:r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4857409"/>
          </a:xfrm>
        </p:spPr>
        <p:txBody>
          <a:bodyPr/>
          <a:lstStyle/>
          <a:p>
            <a:r>
              <a:rPr lang="pl-PL" dirty="0"/>
              <a:t>Operatory TVF występują jeśli nie ma indeksów XML</a:t>
            </a:r>
          </a:p>
          <a:p>
            <a:r>
              <a:rPr lang="pl-PL" dirty="0"/>
              <a:t>Extended Operator (UDX) sygnalizuje operację </a:t>
            </a:r>
            <a:r>
              <a:rPr lang="pl-PL" dirty="0" err="1"/>
              <a:t>XQuery</a:t>
            </a:r>
            <a:r>
              <a:rPr lang="pl-PL" dirty="0"/>
              <a:t>/</a:t>
            </a:r>
            <a:r>
              <a:rPr lang="pl-PL" dirty="0" err="1"/>
              <a:t>XPath</a:t>
            </a:r>
            <a:endParaRPr lang="pl-PL" dirty="0"/>
          </a:p>
          <a:p>
            <a:endParaRPr lang="pl-PL" dirty="0"/>
          </a:p>
          <a:p>
            <a:pPr marL="0" indent="0">
              <a:buNone/>
            </a:pPr>
            <a:endParaRPr lang="pl-PL" dirty="0"/>
          </a:p>
          <a:p>
            <a:endParaRPr lang="pl-PL" dirty="0"/>
          </a:p>
          <a:p>
            <a:pPr marL="0" indent="0">
              <a:buNone/>
            </a:pPr>
            <a:endParaRPr lang="pl-PL" dirty="0"/>
          </a:p>
        </p:txBody>
      </p:sp>
      <p:pic>
        <p:nvPicPr>
          <p:cNvPr id="4" name="Obraz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2409564"/>
            <a:ext cx="7555090" cy="33338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534502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Jak to przyspieszyć, bo wolno działa?</a:t>
            </a:r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l-PL" dirty="0"/>
              <a:t>Może jakieś indeksy pomogą?</a:t>
            </a:r>
          </a:p>
        </p:txBody>
      </p:sp>
      <p:sp>
        <p:nvSpPr>
          <p:cNvPr id="4" name="Symbol zastępczy stopki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/>
              <a:t>SQLDay 2016</a:t>
            </a: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65235460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PRIMARY XML INDEX</a:t>
            </a:r>
          </a:p>
        </p:txBody>
      </p:sp>
      <p:pic>
        <p:nvPicPr>
          <p:cNvPr id="4" name="Symbol zastępczy zawartości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1417638"/>
            <a:ext cx="5868094" cy="1579314"/>
          </a:xfrm>
        </p:spPr>
      </p:pic>
      <p:sp>
        <p:nvSpPr>
          <p:cNvPr id="5" name="pole tekstowe 4"/>
          <p:cNvSpPr txBox="1"/>
          <p:nvPr/>
        </p:nvSpPr>
        <p:spPr>
          <a:xfrm>
            <a:off x="827584" y="3573016"/>
            <a:ext cx="7394332" cy="16312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pl-PL" sz="2000" dirty="0"/>
              <a:t>Wymaga PRIMARY KEY CLUSTERED na tabeli z kolumną XML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l-PL" sz="2000" dirty="0"/>
              <a:t>Budowany jednym wątkiem (chociaż składnia dopuszcza MAXDOP)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l-PL" sz="2000" dirty="0"/>
              <a:t>Przebudowany wyłącznie OFFLINE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l-PL" sz="2000" dirty="0"/>
              <a:t>Nie obsługuje kompresji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l-PL" sz="2000" dirty="0"/>
              <a:t>Budowany na tych samych grupach plików co tabela</a:t>
            </a:r>
          </a:p>
        </p:txBody>
      </p:sp>
    </p:spTree>
    <p:extLst>
      <p:ext uri="{BB962C8B-B14F-4D97-AF65-F5344CB8AC3E}">
        <p14:creationId xmlns:p14="http://schemas.microsoft.com/office/powerpoint/2010/main" val="35814050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O czym będzie?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l-PL" dirty="0"/>
              <a:t>O różnych technikach, które mogą się przydać przy przetwarzaniu XML w SQL Server</a:t>
            </a:r>
          </a:p>
          <a:p>
            <a:r>
              <a:rPr lang="pl-PL" dirty="0"/>
              <a:t>Z naciskiem na sytuacje, kiedy tych danych jest dużo</a:t>
            </a:r>
          </a:p>
          <a:p>
            <a:endParaRPr lang="pl-PL" dirty="0"/>
          </a:p>
          <a:p>
            <a:pPr marL="0" indent="0">
              <a:buNone/>
            </a:pPr>
            <a:r>
              <a:rPr lang="pl-PL" dirty="0"/>
              <a:t>Czyli:</a:t>
            </a:r>
          </a:p>
          <a:p>
            <a:r>
              <a:rPr lang="pl-PL" dirty="0"/>
              <a:t>Zasilanie SQL Server plikami XML (również o rozmiarach wielu GB)</a:t>
            </a:r>
          </a:p>
          <a:p>
            <a:r>
              <a:rPr lang="pl-PL" dirty="0"/>
              <a:t>XML </a:t>
            </a:r>
            <a:r>
              <a:rPr lang="pl-PL" dirty="0" err="1"/>
              <a:t>Shredding</a:t>
            </a:r>
            <a:endParaRPr lang="pl-PL" dirty="0"/>
          </a:p>
          <a:p>
            <a:r>
              <a:rPr lang="pl-PL" dirty="0"/>
              <a:t>Indeksy XML</a:t>
            </a:r>
          </a:p>
          <a:p>
            <a:r>
              <a:rPr lang="pl-PL" dirty="0"/>
              <a:t>Dobre praktyki </a:t>
            </a:r>
            <a:r>
              <a:rPr lang="pl-PL" dirty="0" err="1"/>
              <a:t>XQuery</a:t>
            </a: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275320909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Co taki indeks ma w środku?</a:t>
            </a:r>
          </a:p>
        </p:txBody>
      </p:sp>
      <p:pic>
        <p:nvPicPr>
          <p:cNvPr id="4" name="Symbol zastępczy zawartości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1628800"/>
            <a:ext cx="8229600" cy="2817260"/>
          </a:xfrm>
        </p:spPr>
      </p:pic>
      <p:pic>
        <p:nvPicPr>
          <p:cNvPr id="7" name="Obraz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05333" y="3304841"/>
            <a:ext cx="3933333" cy="2704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3939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SECONDARY XML INDEX</a:t>
            </a:r>
          </a:p>
        </p:txBody>
      </p:sp>
      <p:pic>
        <p:nvPicPr>
          <p:cNvPr id="4" name="Symbol zastępczy zawartości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1428218"/>
            <a:ext cx="3485714" cy="1457143"/>
          </a:xfrm>
        </p:spPr>
      </p:pic>
      <p:pic>
        <p:nvPicPr>
          <p:cNvPr id="5" name="Obraz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8024" y="2166313"/>
            <a:ext cx="3495238" cy="1438095"/>
          </a:xfrm>
          <a:prstGeom prst="rect">
            <a:avLst/>
          </a:prstGeom>
        </p:spPr>
      </p:pic>
      <p:pic>
        <p:nvPicPr>
          <p:cNvPr id="6" name="Obraz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3107923"/>
            <a:ext cx="3761905" cy="1466667"/>
          </a:xfrm>
          <a:prstGeom prst="rect">
            <a:avLst/>
          </a:prstGeom>
        </p:spPr>
      </p:pic>
      <p:sp>
        <p:nvSpPr>
          <p:cNvPr id="7" name="pole tekstowe 6"/>
          <p:cNvSpPr txBox="1"/>
          <p:nvPr/>
        </p:nvSpPr>
        <p:spPr>
          <a:xfrm>
            <a:off x="683568" y="4797152"/>
            <a:ext cx="530709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2400" dirty="0"/>
              <a:t>Wymagają istnienia PRIMARY XML INDEX</a:t>
            </a:r>
          </a:p>
        </p:txBody>
      </p:sp>
    </p:spTree>
    <p:extLst>
      <p:ext uri="{BB962C8B-B14F-4D97-AF65-F5344CB8AC3E}">
        <p14:creationId xmlns:p14="http://schemas.microsoft.com/office/powerpoint/2010/main" val="1061803985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DEMO</a:t>
            </a:r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l-PL" dirty="0"/>
              <a:t>Przyspieszamy z indeksami</a:t>
            </a:r>
          </a:p>
        </p:txBody>
      </p:sp>
      <p:sp>
        <p:nvSpPr>
          <p:cNvPr id="4" name="Symbol zastępczy stopki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/>
              <a:t>SQLDay 2016</a:t>
            </a: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901866657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Ale czy naszego dysku to nie zaboli?</a:t>
            </a:r>
          </a:p>
        </p:txBody>
      </p:sp>
      <p:pic>
        <p:nvPicPr>
          <p:cNvPr id="4" name="Symbol zastępczy zawartości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1422919"/>
            <a:ext cx="6736372" cy="1772729"/>
          </a:xfrm>
        </p:spPr>
      </p:pic>
      <p:pic>
        <p:nvPicPr>
          <p:cNvPr id="5" name="Obraz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3356992"/>
            <a:ext cx="3867097" cy="2088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0819971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SELECTIVE XML INDEX</a:t>
            </a:r>
          </a:p>
        </p:txBody>
      </p:sp>
      <p:pic>
        <p:nvPicPr>
          <p:cNvPr id="4" name="Symbol zastępczy zawartości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1417638"/>
            <a:ext cx="8229600" cy="2437700"/>
          </a:xfrm>
        </p:spPr>
      </p:pic>
      <p:pic>
        <p:nvPicPr>
          <p:cNvPr id="6" name="Obraz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3876661"/>
            <a:ext cx="3676190" cy="1838095"/>
          </a:xfrm>
          <a:prstGeom prst="rect">
            <a:avLst/>
          </a:prstGeom>
        </p:spPr>
      </p:pic>
      <p:pic>
        <p:nvPicPr>
          <p:cNvPr id="8" name="Obraz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3467" y="4531740"/>
            <a:ext cx="5133333" cy="1361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4568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Wnioski po indeksowaniu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l-PL" sz="2400" dirty="0"/>
              <a:t>Już sam PRIMARY XML INDEX potrafi przyspieszyć zapytanie </a:t>
            </a:r>
            <a:br>
              <a:rPr lang="pl-PL" sz="2400" dirty="0"/>
            </a:br>
            <a:r>
              <a:rPr lang="pl-PL" sz="2400" dirty="0"/>
              <a:t>(ale wcale nie musi)</a:t>
            </a:r>
          </a:p>
          <a:p>
            <a:r>
              <a:rPr lang="pl-PL" sz="2400" dirty="0"/>
              <a:t>SECONDARY XML INDEX potrafi mocno wydłużyć zapytanie</a:t>
            </a:r>
          </a:p>
          <a:p>
            <a:r>
              <a:rPr lang="pl-PL" sz="2400" dirty="0"/>
              <a:t>Indeksy PRIMARY i SECONDARY zajmują dużo miejsca</a:t>
            </a:r>
          </a:p>
          <a:p>
            <a:r>
              <a:rPr lang="pl-PL" sz="2400" dirty="0"/>
              <a:t>Rozwiązaniem problemów może być SELECTIVE XML INDEX</a:t>
            </a:r>
          </a:p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1519308966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DOBRE PRAKTYKI XQUERY</a:t>
            </a:r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l-PL" dirty="0"/>
              <a:t>Jakich konstrukcji unikać, a jakich używać</a:t>
            </a:r>
          </a:p>
        </p:txBody>
      </p:sp>
      <p:sp>
        <p:nvSpPr>
          <p:cNvPr id="4" name="Symbol zastępczy stopki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/>
              <a:t>SQLDay 2016</a:t>
            </a: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487504886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Dobre praktyki </a:t>
            </a:r>
            <a:r>
              <a:rPr lang="pl-PL" dirty="0" err="1"/>
              <a:t>XQuery</a:t>
            </a:r>
            <a:r>
              <a:rPr lang="pl-PL" dirty="0"/>
              <a:t> – czego unikać (1)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457200" y="1417639"/>
            <a:ext cx="8229600" cy="499193"/>
          </a:xfrm>
        </p:spPr>
        <p:txBody>
          <a:bodyPr>
            <a:normAutofit/>
          </a:bodyPr>
          <a:lstStyle/>
          <a:p>
            <a:r>
              <a:rPr lang="pl-PL" sz="2400" dirty="0" err="1"/>
              <a:t>Odwołań</a:t>
            </a:r>
            <a:r>
              <a:rPr lang="pl-PL" sz="2400" dirty="0"/>
              <a:t> do węzłów-rodziców (</a:t>
            </a:r>
            <a:r>
              <a:rPr lang="pl-PL" sz="2400" dirty="0" err="1"/>
              <a:t>parent</a:t>
            </a:r>
            <a:r>
              <a:rPr lang="pl-PL" sz="2400" dirty="0"/>
              <a:t> </a:t>
            </a:r>
            <a:r>
              <a:rPr lang="pl-PL" sz="2400" dirty="0" err="1"/>
              <a:t>axis</a:t>
            </a:r>
            <a:r>
              <a:rPr lang="pl-PL" sz="2400" dirty="0"/>
              <a:t>)</a:t>
            </a:r>
          </a:p>
          <a:p>
            <a:endParaRPr lang="pl-PL" sz="2400" dirty="0"/>
          </a:p>
        </p:txBody>
      </p:sp>
      <p:pic>
        <p:nvPicPr>
          <p:cNvPr id="4" name="Obraz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1047" y="2348880"/>
            <a:ext cx="6561905" cy="2238095"/>
          </a:xfrm>
          <a:prstGeom prst="rect">
            <a:avLst/>
          </a:prstGeom>
        </p:spPr>
      </p:pic>
      <p:pic>
        <p:nvPicPr>
          <p:cNvPr id="5" name="Obraz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1047" y="2348880"/>
            <a:ext cx="6419048" cy="2704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03108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Dobre praktyki </a:t>
            </a:r>
            <a:r>
              <a:rPr lang="pl-PL" dirty="0" err="1"/>
              <a:t>XQuery</a:t>
            </a:r>
            <a:r>
              <a:rPr lang="pl-PL" dirty="0"/>
              <a:t> – czego unikać (2)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480744" y="1233762"/>
            <a:ext cx="8229600" cy="818602"/>
          </a:xfrm>
        </p:spPr>
        <p:txBody>
          <a:bodyPr>
            <a:noAutofit/>
          </a:bodyPr>
          <a:lstStyle/>
          <a:p>
            <a:r>
              <a:rPr lang="pl-PL" sz="2400" dirty="0"/>
              <a:t>Wielokrotnego używania tej samej metody (wielokrotne wyliczanie tego samego)</a:t>
            </a:r>
          </a:p>
        </p:txBody>
      </p:sp>
      <p:pic>
        <p:nvPicPr>
          <p:cNvPr id="4" name="Obraz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3467" y="2420888"/>
            <a:ext cx="7733333" cy="3190476"/>
          </a:xfrm>
          <a:prstGeom prst="rect">
            <a:avLst/>
          </a:prstGeom>
        </p:spPr>
      </p:pic>
      <p:pic>
        <p:nvPicPr>
          <p:cNvPr id="5" name="Obraz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8191" y="2169638"/>
            <a:ext cx="5888106" cy="40355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97420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Dobre praktyki </a:t>
            </a:r>
            <a:r>
              <a:rPr lang="pl-PL" dirty="0" err="1"/>
              <a:t>XQuery</a:t>
            </a:r>
            <a:r>
              <a:rPr lang="pl-PL" dirty="0"/>
              <a:t> – co stosować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l-PL" dirty="0"/>
              <a:t>Przy danych XML opartych na schemacie rzutować na typy schematu</a:t>
            </a:r>
          </a:p>
          <a:p>
            <a:r>
              <a:rPr lang="pl-PL" dirty="0"/>
              <a:t>Przy danych XML bez schematu porównywać dane jako tekst („”)</a:t>
            </a:r>
          </a:p>
          <a:p>
            <a:endParaRPr lang="pl-PL" dirty="0"/>
          </a:p>
          <a:p>
            <a:r>
              <a:rPr lang="pl-PL" dirty="0"/>
              <a:t>Stosować podpowiedzi przy elementach głównych</a:t>
            </a:r>
            <a:br>
              <a:rPr lang="pl-PL" dirty="0"/>
            </a:br>
            <a:br>
              <a:rPr lang="pl-PL" dirty="0"/>
            </a:br>
            <a:r>
              <a:rPr lang="pl-PL" dirty="0"/>
              <a:t>(np. </a:t>
            </a:r>
            <a:r>
              <a:rPr lang="pl-PL" dirty="0">
                <a:latin typeface="Consolas" panose="020B0609020204030204" pitchFamily="49" charset="0"/>
              </a:rPr>
              <a:t>/</a:t>
            </a:r>
            <a:r>
              <a:rPr lang="pl-PL" dirty="0" err="1">
                <a:latin typeface="Consolas" panose="020B0609020204030204" pitchFamily="49" charset="0"/>
              </a:rPr>
              <a:t>root</a:t>
            </a:r>
            <a:r>
              <a:rPr lang="pl-PL" dirty="0">
                <a:latin typeface="Consolas" panose="020B0609020204030204" pitchFamily="49" charset="0"/>
              </a:rPr>
              <a:t>[1]/element</a:t>
            </a:r>
            <a:r>
              <a:rPr lang="pl-PL" dirty="0"/>
              <a:t> zamiast </a:t>
            </a:r>
            <a:r>
              <a:rPr lang="pl-PL" dirty="0">
                <a:latin typeface="Consolas" panose="020B0609020204030204" pitchFamily="49" charset="0"/>
              </a:rPr>
              <a:t>/</a:t>
            </a:r>
            <a:r>
              <a:rPr lang="pl-PL" dirty="0" err="1">
                <a:latin typeface="Consolas" panose="020B0609020204030204" pitchFamily="49" charset="0"/>
              </a:rPr>
              <a:t>root</a:t>
            </a:r>
            <a:r>
              <a:rPr lang="pl-PL" dirty="0">
                <a:latin typeface="Consolas" panose="020B0609020204030204" pitchFamily="49" charset="0"/>
              </a:rPr>
              <a:t>/element</a:t>
            </a:r>
            <a:r>
              <a:rPr lang="pl-PL" dirty="0"/>
              <a:t>)</a:t>
            </a:r>
          </a:p>
          <a:p>
            <a:endParaRPr lang="pl-PL" dirty="0"/>
          </a:p>
          <a:p>
            <a:r>
              <a:rPr lang="pl-PL" dirty="0"/>
              <a:t>Jeśli ma to sens – używać całej ścieżki na raz </a:t>
            </a:r>
            <a:br>
              <a:rPr lang="pl-PL" dirty="0"/>
            </a:br>
            <a:br>
              <a:rPr lang="pl-PL" dirty="0"/>
            </a:br>
            <a:r>
              <a:rPr lang="pl-PL" dirty="0"/>
              <a:t>(np. </a:t>
            </a:r>
            <a:r>
              <a:rPr lang="pl-PL" dirty="0">
                <a:latin typeface="Consolas" panose="020B0609020204030204" pitchFamily="49" charset="0"/>
              </a:rPr>
              <a:t>(/a/b)[1]</a:t>
            </a:r>
            <a:r>
              <a:rPr lang="pl-PL" dirty="0"/>
              <a:t> zamiast </a:t>
            </a:r>
            <a:r>
              <a:rPr lang="pl-PL" dirty="0">
                <a:latin typeface="Consolas" panose="020B0609020204030204" pitchFamily="49" charset="0"/>
              </a:rPr>
              <a:t>/a[1]/b[1]</a:t>
            </a:r>
            <a:r>
              <a:rPr lang="pl-PL" dirty="0"/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296854492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Bartosz Ratajczyk</a:t>
            </a:r>
          </a:p>
        </p:txBody>
      </p:sp>
      <p:pic>
        <p:nvPicPr>
          <p:cNvPr id="4" name="Symbol zastępczy zawartości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4128" y="1417638"/>
            <a:ext cx="3183976" cy="2720204"/>
          </a:xfrm>
        </p:spPr>
      </p:pic>
      <p:sp>
        <p:nvSpPr>
          <p:cNvPr id="5" name="pole tekstowe 4"/>
          <p:cNvSpPr txBox="1"/>
          <p:nvPr/>
        </p:nvSpPr>
        <p:spPr>
          <a:xfrm>
            <a:off x="522698" y="1410146"/>
            <a:ext cx="4625366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2000" dirty="0"/>
              <a:t>Konsultant SQL Server związany z firmą 7N</a:t>
            </a:r>
          </a:p>
          <a:p>
            <a:endParaRPr lang="pl-PL" sz="2000" dirty="0"/>
          </a:p>
          <a:p>
            <a:r>
              <a:rPr lang="pl-PL" sz="2000" dirty="0"/>
              <a:t>Bardziej programista niż administrator</a:t>
            </a:r>
          </a:p>
          <a:p>
            <a:endParaRPr lang="pl-PL" sz="2000" dirty="0"/>
          </a:p>
          <a:p>
            <a:r>
              <a:rPr lang="pl-PL" sz="2000" dirty="0"/>
              <a:t>Udziela się na warszawskiej grupie PLSSUG</a:t>
            </a:r>
          </a:p>
          <a:p>
            <a:endParaRPr lang="pl-PL" sz="2000" dirty="0"/>
          </a:p>
          <a:p>
            <a:r>
              <a:rPr lang="pl-PL" sz="2000" dirty="0"/>
              <a:t>MCSE Data Platform</a:t>
            </a:r>
          </a:p>
          <a:p>
            <a:r>
              <a:rPr lang="pl-PL" sz="2000" dirty="0"/>
              <a:t>MCT</a:t>
            </a:r>
          </a:p>
        </p:txBody>
      </p:sp>
      <p:sp>
        <p:nvSpPr>
          <p:cNvPr id="6" name="pole tekstowe 5"/>
          <p:cNvSpPr txBox="1"/>
          <p:nvPr/>
        </p:nvSpPr>
        <p:spPr>
          <a:xfrm>
            <a:off x="457200" y="5733256"/>
            <a:ext cx="84509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pl-PL" sz="2000" dirty="0">
                <a:hlinkClick r:id="rId3"/>
              </a:rPr>
              <a:t>http://bartekr.net</a:t>
            </a:r>
            <a:r>
              <a:rPr lang="pl-PL" sz="2000" dirty="0"/>
              <a:t> | </a:t>
            </a:r>
            <a:r>
              <a:rPr lang="pl-PL" sz="2000" dirty="0">
                <a:hlinkClick r:id="rId4"/>
              </a:rPr>
              <a:t>b.ratajczyk@gmail.com</a:t>
            </a:r>
            <a:r>
              <a:rPr lang="pl-PL" sz="20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619000021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Nadmiar informacji dla optymalizatora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pl-PL" sz="2400" dirty="0"/>
              <a:t>Warto rozważyć podejście Adama </a:t>
            </a:r>
            <a:r>
              <a:rPr lang="pl-PL" sz="2400" dirty="0" err="1"/>
              <a:t>Machanica</a:t>
            </a:r>
            <a:r>
              <a:rPr lang="pl-PL" sz="2400" dirty="0"/>
              <a:t>:</a:t>
            </a:r>
          </a:p>
          <a:p>
            <a:pPr marL="0" indent="0">
              <a:buNone/>
            </a:pPr>
            <a:endParaRPr lang="pl-PL" sz="2400" dirty="0"/>
          </a:p>
          <a:p>
            <a:pPr marL="0" indent="0">
              <a:buNone/>
            </a:pPr>
            <a:r>
              <a:rPr lang="pl-PL" sz="2400" i="1" dirty="0"/>
              <a:t>Zamiast stosować HINTS i wymuszać konkretne zachowania lepiej nakierować optymalizator na odpowiednie myślenie.</a:t>
            </a:r>
          </a:p>
          <a:p>
            <a:pPr marL="0" indent="0">
              <a:buNone/>
            </a:pPr>
            <a:endParaRPr lang="pl-PL" sz="2400" i="1" dirty="0"/>
          </a:p>
          <a:p>
            <a:pPr marL="0" indent="0">
              <a:buNone/>
            </a:pPr>
            <a:r>
              <a:rPr lang="pl-PL" sz="2400" dirty="0"/>
              <a:t>Przykład: przyspieszenie przetwarzania 300x</a:t>
            </a:r>
          </a:p>
          <a:p>
            <a:pPr marL="0" indent="0">
              <a:buNone/>
            </a:pPr>
            <a:endParaRPr lang="pl-PL" sz="2400" dirty="0"/>
          </a:p>
          <a:p>
            <a:pPr marL="0" indent="0">
              <a:buNone/>
            </a:pPr>
            <a:r>
              <a:rPr lang="pl-PL" sz="2000" dirty="0"/>
              <a:t>http://sqlblog.com/blogs/adam_machanic/archive/2010/01/12/t-sql-tuesday-002-is-it-xml-or-not.aspx</a:t>
            </a:r>
          </a:p>
        </p:txBody>
      </p:sp>
    </p:spTree>
    <p:extLst>
      <p:ext uri="{BB962C8B-B14F-4D97-AF65-F5344CB8AC3E}">
        <p14:creationId xmlns:p14="http://schemas.microsoft.com/office/powerpoint/2010/main" val="661871916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DEMO</a:t>
            </a:r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l-PL" dirty="0"/>
              <a:t>30 000% normy</a:t>
            </a:r>
          </a:p>
        </p:txBody>
      </p:sp>
      <p:sp>
        <p:nvSpPr>
          <p:cNvPr id="4" name="Symbol zastępczy stopki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/>
              <a:t>SQLDay 2016</a:t>
            </a: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2630114171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Co dalej?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pl-PL" sz="2400" dirty="0"/>
              <a:t>Channel9 – Michael Rys „</a:t>
            </a:r>
            <a:r>
              <a:rPr lang="pl-PL" sz="2400" dirty="0" err="1"/>
              <a:t>Troubleshooting</a:t>
            </a:r>
            <a:r>
              <a:rPr lang="pl-PL" sz="2400" dirty="0"/>
              <a:t> </a:t>
            </a:r>
            <a:r>
              <a:rPr lang="pl-PL" sz="2400" dirty="0" err="1"/>
              <a:t>common</a:t>
            </a:r>
            <a:r>
              <a:rPr lang="pl-PL" sz="2400" dirty="0"/>
              <a:t> </a:t>
            </a:r>
            <a:r>
              <a:rPr lang="pl-PL" sz="2400" dirty="0" err="1"/>
              <a:t>XQuery</a:t>
            </a:r>
            <a:r>
              <a:rPr lang="pl-PL" sz="2400" dirty="0"/>
              <a:t> and XML </a:t>
            </a:r>
            <a:r>
              <a:rPr lang="pl-PL" sz="2400" dirty="0" err="1"/>
              <a:t>problems</a:t>
            </a:r>
            <a:r>
              <a:rPr lang="pl-PL" sz="2400" dirty="0"/>
              <a:t> in Microsoft SQL Server </a:t>
            </a:r>
            <a:r>
              <a:rPr lang="pl-PL" sz="2400" dirty="0" err="1"/>
              <a:t>based</a:t>
            </a:r>
            <a:r>
              <a:rPr lang="pl-PL" sz="2400" dirty="0"/>
              <a:t> on real </a:t>
            </a:r>
            <a:r>
              <a:rPr lang="pl-PL" sz="2400" dirty="0" err="1"/>
              <a:t>world</a:t>
            </a:r>
            <a:r>
              <a:rPr lang="pl-PL" sz="2400" dirty="0"/>
              <a:t> </a:t>
            </a:r>
            <a:r>
              <a:rPr lang="pl-PL" sz="2400" dirty="0" err="1"/>
              <a:t>examples</a:t>
            </a:r>
            <a:r>
              <a:rPr lang="pl-PL" sz="2400" dirty="0"/>
              <a:t>”</a:t>
            </a:r>
          </a:p>
          <a:p>
            <a:pPr marL="0" indent="0">
              <a:buNone/>
            </a:pPr>
            <a:endParaRPr lang="pl-PL" sz="2400" dirty="0"/>
          </a:p>
          <a:p>
            <a:r>
              <a:rPr lang="pl-PL" sz="2400" dirty="0" err="1"/>
              <a:t>Dmitri</a:t>
            </a:r>
            <a:r>
              <a:rPr lang="pl-PL" sz="2400" dirty="0"/>
              <a:t> </a:t>
            </a:r>
            <a:r>
              <a:rPr lang="pl-PL" sz="2400" dirty="0" err="1"/>
              <a:t>Korotkevich</a:t>
            </a:r>
            <a:r>
              <a:rPr lang="pl-PL" sz="2400" dirty="0"/>
              <a:t> „Pro SQL Server </a:t>
            </a:r>
            <a:r>
              <a:rPr lang="pl-PL" sz="2400" dirty="0" err="1"/>
              <a:t>Internals</a:t>
            </a:r>
            <a:r>
              <a:rPr lang="pl-PL" sz="2400" dirty="0"/>
              <a:t>”</a:t>
            </a:r>
          </a:p>
          <a:p>
            <a:r>
              <a:rPr lang="pl-PL" sz="2400" dirty="0" err="1"/>
              <a:t>Kalen</a:t>
            </a:r>
            <a:r>
              <a:rPr lang="pl-PL" sz="2400" dirty="0"/>
              <a:t> </a:t>
            </a:r>
            <a:r>
              <a:rPr lang="pl-PL" sz="2400" dirty="0" err="1"/>
              <a:t>Delaney</a:t>
            </a:r>
            <a:r>
              <a:rPr lang="pl-PL" sz="2400" dirty="0"/>
              <a:t> et. al. „SQL Server 2012 </a:t>
            </a:r>
            <a:r>
              <a:rPr lang="pl-PL" sz="2400" dirty="0" err="1"/>
              <a:t>Internals</a:t>
            </a:r>
            <a:r>
              <a:rPr lang="pl-PL" sz="2400" dirty="0"/>
              <a:t>”</a:t>
            </a:r>
          </a:p>
          <a:p>
            <a:r>
              <a:rPr lang="pl-PL" sz="2400" dirty="0"/>
              <a:t>Michael </a:t>
            </a:r>
            <a:r>
              <a:rPr lang="pl-PL" sz="2400" dirty="0" err="1"/>
              <a:t>Coles</a:t>
            </a:r>
            <a:r>
              <a:rPr lang="pl-PL" sz="2400" dirty="0"/>
              <a:t> „</a:t>
            </a:r>
            <a:r>
              <a:rPr lang="it-IT" sz="2400" dirty="0"/>
              <a:t>Pro SQL Server 2008 XML</a:t>
            </a:r>
            <a:r>
              <a:rPr lang="pl-PL" sz="2400" dirty="0"/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908506272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az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79273"/>
            <a:ext cx="9144000" cy="56994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273131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CHCĘ MIEĆ TE PLIKI W BAZIE</a:t>
            </a:r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stopki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/>
              <a:t>SQLDay 2016</a:t>
            </a: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251156822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Jak możemy zasilać dane XML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pl-PL" sz="2400" dirty="0"/>
              <a:t>Przyjrzymy się trzem metodom:</a:t>
            </a:r>
          </a:p>
          <a:p>
            <a:pPr marL="0" indent="0">
              <a:buNone/>
            </a:pPr>
            <a:endParaRPr lang="pl-PL" sz="2400" dirty="0"/>
          </a:p>
          <a:p>
            <a:r>
              <a:rPr lang="pl-PL" sz="2400" dirty="0"/>
              <a:t>Z poziomu SQL Server: OPENROWSET</a:t>
            </a:r>
          </a:p>
          <a:p>
            <a:r>
              <a:rPr lang="pl-PL" sz="2400" dirty="0"/>
              <a:t>Z zewnątrz (np. skrypt </a:t>
            </a:r>
            <a:r>
              <a:rPr lang="pl-PL" sz="2400" dirty="0" err="1"/>
              <a:t>Powershell</a:t>
            </a:r>
            <a:r>
              <a:rPr lang="pl-PL" sz="2400" dirty="0"/>
              <a:t>)</a:t>
            </a:r>
          </a:p>
          <a:p>
            <a:r>
              <a:rPr lang="pl-PL" sz="2400" dirty="0"/>
              <a:t>SSIS (czyli też z zewnątrz)</a:t>
            </a:r>
          </a:p>
        </p:txBody>
      </p:sp>
    </p:spTree>
    <p:extLst>
      <p:ext uri="{BB962C8B-B14F-4D97-AF65-F5344CB8AC3E}">
        <p14:creationId xmlns:p14="http://schemas.microsoft.com/office/powerpoint/2010/main" val="304046015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DEMO</a:t>
            </a:r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l-PL" dirty="0"/>
              <a:t>Zasilmy dane</a:t>
            </a:r>
          </a:p>
        </p:txBody>
      </p:sp>
      <p:sp>
        <p:nvSpPr>
          <p:cNvPr id="4" name="Symbol zastępczy stopki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/>
              <a:t>SQLDay 2016</a:t>
            </a: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98886677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Zasilanie </a:t>
            </a:r>
            <a:r>
              <a:rPr lang="pl-PL"/>
              <a:t>małych plików</a:t>
            </a:r>
            <a:endParaRPr lang="pl-PL" dirty="0"/>
          </a:p>
        </p:txBody>
      </p:sp>
      <p:graphicFrame>
        <p:nvGraphicFramePr>
          <p:cNvPr id="7" name="Symbol zastępczy zawartości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210957011"/>
              </p:ext>
            </p:extLst>
          </p:nvPr>
        </p:nvGraphicFramePr>
        <p:xfrm>
          <a:off x="457200" y="1417638"/>
          <a:ext cx="8229600" cy="47085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92142561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Zasilanie dużych plików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pl-PL" sz="2400" dirty="0"/>
              <a:t>Ograniczenie rozmiaru XML do 2GB</a:t>
            </a:r>
          </a:p>
          <a:p>
            <a:r>
              <a:rPr lang="pl-PL" sz="2400" dirty="0"/>
              <a:t>Najlepiej zasilać przez </a:t>
            </a:r>
            <a:r>
              <a:rPr lang="pl-PL" sz="2400" dirty="0">
                <a:latin typeface="Consolas" panose="020B0609020204030204" pitchFamily="49" charset="0"/>
              </a:rPr>
              <a:t>OPENROWSET</a:t>
            </a:r>
          </a:p>
          <a:p>
            <a:r>
              <a:rPr lang="pl-PL" sz="2400" dirty="0"/>
              <a:t>Mocno wpływa na </a:t>
            </a:r>
            <a:r>
              <a:rPr lang="pl-PL" sz="2400" dirty="0" err="1">
                <a:latin typeface="Consolas" panose="020B0609020204030204" pitchFamily="49" charset="0"/>
              </a:rPr>
              <a:t>tempdb</a:t>
            </a:r>
            <a:endParaRPr lang="pl-PL" sz="2400" dirty="0">
              <a:latin typeface="Consolas" panose="020B060902020403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2721730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4836</TotalTime>
  <Words>725</Words>
  <Application>Microsoft Office PowerPoint</Application>
  <PresentationFormat>Pokaz na ekranie (4:3)</PresentationFormat>
  <Paragraphs>163</Paragraphs>
  <Slides>43</Slides>
  <Notes>6</Notes>
  <HiddenSlides>0</HiddenSlides>
  <MMClips>0</MMClips>
  <ScaleCrop>false</ScaleCrop>
  <HeadingPairs>
    <vt:vector size="6" baseType="variant">
      <vt:variant>
        <vt:lpstr>Używane czcionki</vt:lpstr>
      </vt:variant>
      <vt:variant>
        <vt:i4>4</vt:i4>
      </vt:variant>
      <vt:variant>
        <vt:lpstr>Motyw</vt:lpstr>
      </vt:variant>
      <vt:variant>
        <vt:i4>1</vt:i4>
      </vt:variant>
      <vt:variant>
        <vt:lpstr>Tytuły slajdów</vt:lpstr>
      </vt:variant>
      <vt:variant>
        <vt:i4>43</vt:i4>
      </vt:variant>
    </vt:vector>
  </HeadingPairs>
  <TitlesOfParts>
    <vt:vector size="48" baseType="lpstr">
      <vt:lpstr>Arial</vt:lpstr>
      <vt:lpstr>Calibri</vt:lpstr>
      <vt:lpstr>Consolas</vt:lpstr>
      <vt:lpstr>Courier New</vt:lpstr>
      <vt:lpstr>Office Theme</vt:lpstr>
      <vt:lpstr>Jak szybko przetwarzasz hurtowe ilości XML?</vt:lpstr>
      <vt:lpstr>Prezentacja programu PowerPoint</vt:lpstr>
      <vt:lpstr>O czym będzie?</vt:lpstr>
      <vt:lpstr>Bartosz Ratajczyk</vt:lpstr>
      <vt:lpstr>CHCĘ MIEĆ TE PLIKI W BAZIE</vt:lpstr>
      <vt:lpstr>Jak możemy zasilać dane XML</vt:lpstr>
      <vt:lpstr>DEMO</vt:lpstr>
      <vt:lpstr>Zasilanie małych plików</vt:lpstr>
      <vt:lpstr>Zasilanie dużych plików</vt:lpstr>
      <vt:lpstr>Jeszcze o OPENROWSET</vt:lpstr>
      <vt:lpstr>NIE CHCĘ XML, CHCĘ SAME DANE</vt:lpstr>
      <vt:lpstr>SSIS – XML Source (1)</vt:lpstr>
      <vt:lpstr>SSIS – XML Source (2)</vt:lpstr>
      <vt:lpstr>SQLXML - czyli można też inaczej</vt:lpstr>
      <vt:lpstr>Przykład użycia SQLXML - BulkLoad</vt:lpstr>
      <vt:lpstr>DEMO</vt:lpstr>
      <vt:lpstr>MAM XML W BAZIE, CO Z NIM MOGĘ ZROBIĆ?</vt:lpstr>
      <vt:lpstr>XML Shredding</vt:lpstr>
      <vt:lpstr>Ten stary, niedobry OPENXML</vt:lpstr>
      <vt:lpstr>MEMOBJ_MSXML + CMEMTHREAD</vt:lpstr>
      <vt:lpstr>OPENXML</vt:lpstr>
      <vt:lpstr>Ten nowoczesny .nodes()</vt:lpstr>
      <vt:lpstr>Używamy .nodes()</vt:lpstr>
      <vt:lpstr>Przykład szacowania .nodes()</vt:lpstr>
      <vt:lpstr>XML A PLANY ZAPYTAŃ</vt:lpstr>
      <vt:lpstr>OPENXML</vt:lpstr>
      <vt:lpstr>XQuery</vt:lpstr>
      <vt:lpstr>Jak to przyspieszyć, bo wolno działa?</vt:lpstr>
      <vt:lpstr>PRIMARY XML INDEX</vt:lpstr>
      <vt:lpstr>Co taki indeks ma w środku?</vt:lpstr>
      <vt:lpstr>SECONDARY XML INDEX</vt:lpstr>
      <vt:lpstr>DEMO</vt:lpstr>
      <vt:lpstr>Ale czy naszego dysku to nie zaboli?</vt:lpstr>
      <vt:lpstr>SELECTIVE XML INDEX</vt:lpstr>
      <vt:lpstr>Wnioski po indeksowaniu</vt:lpstr>
      <vt:lpstr>DOBRE PRAKTYKI XQUERY</vt:lpstr>
      <vt:lpstr>Dobre praktyki XQuery – czego unikać (1)</vt:lpstr>
      <vt:lpstr>Dobre praktyki XQuery – czego unikać (2)</vt:lpstr>
      <vt:lpstr>Dobre praktyki XQuery – co stosować</vt:lpstr>
      <vt:lpstr>Nadmiar informacji dla optymalizatora</vt:lpstr>
      <vt:lpstr>DEMO</vt:lpstr>
      <vt:lpstr>Co dalej?</vt:lpstr>
      <vt:lpstr>Prezentacja programu PowerPoint</vt:lpstr>
    </vt:vector>
  </TitlesOfParts>
  <Company>PLSSUG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Kulgan</dc:creator>
  <cp:lastModifiedBy>Bartek Ratajczyk</cp:lastModifiedBy>
  <cp:revision>385</cp:revision>
  <dcterms:created xsi:type="dcterms:W3CDTF">2011-11-24T02:19:03Z</dcterms:created>
  <dcterms:modified xsi:type="dcterms:W3CDTF">2016-05-17T04:38:37Z</dcterms:modified>
</cp:coreProperties>
</file>